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363" r:id="rId12"/>
    <p:sldId id="267" r:id="rId13"/>
    <p:sldId id="364" r:id="rId14"/>
    <p:sldId id="268" r:id="rId15"/>
    <p:sldId id="269" r:id="rId16"/>
    <p:sldId id="271" r:id="rId17"/>
    <p:sldId id="365" r:id="rId18"/>
    <p:sldId id="272" r:id="rId19"/>
    <p:sldId id="273" r:id="rId20"/>
    <p:sldId id="274" r:id="rId21"/>
    <p:sldId id="275" r:id="rId22"/>
    <p:sldId id="276" r:id="rId23"/>
    <p:sldId id="278" r:id="rId24"/>
    <p:sldId id="366" r:id="rId25"/>
    <p:sldId id="279" r:id="rId26"/>
    <p:sldId id="280" r:id="rId27"/>
    <p:sldId id="281" r:id="rId28"/>
    <p:sldId id="367" r:id="rId29"/>
    <p:sldId id="282" r:id="rId30"/>
    <p:sldId id="283" r:id="rId31"/>
    <p:sldId id="284" r:id="rId32"/>
    <p:sldId id="285" r:id="rId33"/>
    <p:sldId id="286" r:id="rId34"/>
    <p:sldId id="288" r:id="rId35"/>
    <p:sldId id="368" r:id="rId36"/>
    <p:sldId id="289" r:id="rId37"/>
    <p:sldId id="290" r:id="rId38"/>
    <p:sldId id="291" r:id="rId39"/>
    <p:sldId id="292" r:id="rId40"/>
    <p:sldId id="294" r:id="rId41"/>
    <p:sldId id="295" r:id="rId42"/>
    <p:sldId id="296" r:id="rId43"/>
    <p:sldId id="297" r:id="rId44"/>
    <p:sldId id="299" r:id="rId45"/>
    <p:sldId id="300" r:id="rId46"/>
    <p:sldId id="302" r:id="rId47"/>
    <p:sldId id="303" r:id="rId48"/>
    <p:sldId id="304" r:id="rId49"/>
    <p:sldId id="305" r:id="rId50"/>
    <p:sldId id="306" r:id="rId51"/>
    <p:sldId id="307" r:id="rId52"/>
    <p:sldId id="309" r:id="rId53"/>
    <p:sldId id="369" r:id="rId54"/>
    <p:sldId id="310" r:id="rId55"/>
    <p:sldId id="311" r:id="rId56"/>
    <p:sldId id="312" r:id="rId57"/>
    <p:sldId id="313" r:id="rId58"/>
    <p:sldId id="315" r:id="rId59"/>
    <p:sldId id="370" r:id="rId60"/>
    <p:sldId id="316" r:id="rId61"/>
    <p:sldId id="317" r:id="rId62"/>
    <p:sldId id="318" r:id="rId63"/>
    <p:sldId id="319" r:id="rId64"/>
    <p:sldId id="320" r:id="rId65"/>
    <p:sldId id="322" r:id="rId66"/>
    <p:sldId id="371" r:id="rId67"/>
    <p:sldId id="323" r:id="rId68"/>
    <p:sldId id="324" r:id="rId69"/>
    <p:sldId id="325" r:id="rId70"/>
    <p:sldId id="326" r:id="rId71"/>
    <p:sldId id="327" r:id="rId72"/>
    <p:sldId id="328" r:id="rId73"/>
    <p:sldId id="330" r:id="rId74"/>
    <p:sldId id="372" r:id="rId75"/>
    <p:sldId id="331" r:id="rId76"/>
    <p:sldId id="332" r:id="rId77"/>
    <p:sldId id="333" r:id="rId78"/>
    <p:sldId id="334" r:id="rId79"/>
    <p:sldId id="336" r:id="rId80"/>
    <p:sldId id="373" r:id="rId81"/>
    <p:sldId id="337" r:id="rId82"/>
    <p:sldId id="338" r:id="rId83"/>
    <p:sldId id="339" r:id="rId84"/>
    <p:sldId id="341" r:id="rId85"/>
    <p:sldId id="374" r:id="rId86"/>
    <p:sldId id="342" r:id="rId87"/>
    <p:sldId id="343" r:id="rId88"/>
    <p:sldId id="344" r:id="rId89"/>
    <p:sldId id="345" r:id="rId90"/>
    <p:sldId id="346" r:id="rId91"/>
    <p:sldId id="347" r:id="rId92"/>
    <p:sldId id="348" r:id="rId93"/>
    <p:sldId id="350" r:id="rId94"/>
    <p:sldId id="375" r:id="rId95"/>
    <p:sldId id="352" r:id="rId96"/>
    <p:sldId id="353" r:id="rId97"/>
    <p:sldId id="354" r:id="rId98"/>
    <p:sldId id="355" r:id="rId99"/>
    <p:sldId id="357" r:id="rId100"/>
    <p:sldId id="376" r:id="rId101"/>
    <p:sldId id="359" r:id="rId102"/>
    <p:sldId id="360" r:id="rId103"/>
    <p:sldId id="358" r:id="rId104"/>
    <p:sldId id="361" r:id="rId105"/>
    <p:sldId id="362" r:id="rId10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77" d="100"/>
          <a:sy n="77" d="100"/>
        </p:scale>
        <p:origin x="105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9" Type="http://schemas.openxmlformats.org/officeDocument/2006/relationships/tableStyles" Target="tableStyles.xml"/><Relationship Id="rId108" Type="http://schemas.openxmlformats.org/officeDocument/2006/relationships/viewProps" Target="viewProps.xml"/><Relationship Id="rId107" Type="http://schemas.openxmlformats.org/officeDocument/2006/relationships/presProps" Target="presProps.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1fb157f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f1443b1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a4f5ce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650fd5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1e4eae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c07b6e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06e0b2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8c5adb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8371fe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be9cd92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e7025800008f09112#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1c911fa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9b36599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18cc64b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e0acc4d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84de1fb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95eb213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2aba2be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24.xml"/><Relationship Id="rId2" Type="http://schemas.openxmlformats.org/officeDocument/2006/relationships/image" Target="../media/image9.png"/><Relationship Id="rId1" Type="http://schemas.openxmlformats.org/officeDocument/2006/relationships/image" Target="../media/image8.png"/></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20.xml"/><Relationship Id="rId1" Type="http://schemas.openxmlformats.org/officeDocument/2006/relationships/image" Target="../media/image7.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7_1#0fff09d8e?vja=1&amp;pid=1fb157f95&amp;color=0,0,0&amp;vtp=1&amp;bt=1"/>
          <p:cNvSpPr/>
          <p:nvPr/>
        </p:nvSpPr>
        <p:spPr>
          <a:xfrm>
            <a:off x="722376" y="896113"/>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bravely.The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countryside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grassland.It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flakes.With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bending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 name="QM_6_AN.68_1#0fff09d8e.blank?vja=1&amp;pid=1fb157f95&amp;color=0,0,0&amp;vpa=42&amp;vtp=1"/>
          <p:cNvSpPr/>
          <p:nvPr/>
        </p:nvSpPr>
        <p:spPr>
          <a:xfrm>
            <a:off x="5808472" y="1239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69_1#0fff09d8e.blank?vja=1&amp;pid=1fb157f95&amp;color=0,0,0&amp;vpa=43&amp;vtp=1"/>
          <p:cNvSpPr/>
          <p:nvPr/>
        </p:nvSpPr>
        <p:spPr>
          <a:xfrm>
            <a:off x="973201" y="1620013"/>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woke</a:t>
            </a:r>
            <a:endParaRPr lang="en-US" altLang="zh-CN" sz="2000" dirty="0"/>
          </a:p>
        </p:txBody>
      </p:sp>
      <p:sp>
        <p:nvSpPr>
          <p:cNvPr id="5" name="QM_6_AN.70_1#0fff09d8e.blank?vja=1&amp;pid=1fb157f95&amp;color=0,0,0&amp;vpa=44&amp;vtp=1"/>
          <p:cNvSpPr/>
          <p:nvPr/>
        </p:nvSpPr>
        <p:spPr>
          <a:xfrm>
            <a:off x="2682240" y="2763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6" name="QM_6_AN.71_1#0fff09d8e.blank?vja=1&amp;pid=1fb157f95&amp;color=0,0,0&amp;vpa=45&amp;vtp=1"/>
          <p:cNvSpPr/>
          <p:nvPr/>
        </p:nvSpPr>
        <p:spPr>
          <a:xfrm>
            <a:off x="10126091" y="3525013"/>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full</a:t>
            </a:r>
            <a:endParaRPr lang="en-US" altLang="zh-CN" sz="2000" dirty="0"/>
          </a:p>
        </p:txBody>
      </p:sp>
      <p:sp>
        <p:nvSpPr>
          <p:cNvPr id="7" name="QM_6_AN.72_1#0fff09d8e.blank?vja=1&amp;pid=1fb157f95&amp;color=0,0,0&amp;vpa=46&amp;vtp=1"/>
          <p:cNvSpPr/>
          <p:nvPr/>
        </p:nvSpPr>
        <p:spPr>
          <a:xfrm>
            <a:off x="9622092" y="3893313"/>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leaving</a:t>
            </a:r>
            <a:endParaRPr lang="en-US" altLang="zh-CN" sz="2000" dirty="0"/>
          </a:p>
        </p:txBody>
      </p:sp>
      <p:sp>
        <p:nvSpPr>
          <p:cNvPr id="8" name="QM_6_AN.73_1#0fff09d8e.blank?vja=1&amp;pid=1fb157f95&amp;color=0,0,0&amp;vpa=47&amp;vtp=1"/>
          <p:cNvSpPr/>
          <p:nvPr/>
        </p:nvSpPr>
        <p:spPr>
          <a:xfrm>
            <a:off x="10023539" y="4287013"/>
            <a:ext cx="1339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9" name="QM_6_AN.74_1#0fff09d8e.blank?vja=1&amp;pid=1fb157f95&amp;color=0,0,0&amp;vpa=48&amp;vtp=1"/>
          <p:cNvSpPr/>
          <p:nvPr/>
        </p:nvSpPr>
        <p:spPr>
          <a:xfrm>
            <a:off x="4078224" y="5036313"/>
            <a:ext cx="946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weapons</a:t>
            </a:r>
            <a:endParaRPr lang="en-US" altLang="zh-CN" sz="2000" dirty="0"/>
          </a:p>
        </p:txBody>
      </p:sp>
      <p:sp>
        <p:nvSpPr>
          <p:cNvPr id="10" name="QM_6_AN.75_1#0fff09d8e.blank?vja=1&amp;pid=1fb157f95&amp;color=0,0,0&amp;vpa=49&amp;vtp=1"/>
          <p:cNvSpPr/>
          <p:nvPr/>
        </p:nvSpPr>
        <p:spPr>
          <a:xfrm>
            <a:off x="998601" y="5417313"/>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heavily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1_3#2e987641a?vja=1&amp;pid=84de1fbf5&amp;color=0,0,0&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06" name="QO_5_AS.531_4#2e987641a?colgroup=12,27&amp;vja=1&amp;pid=84de1fbf5&amp;color=0,0,0&amp;vtp=1"/>
          <p:cNvGraphicFramePr>
            <a:graphicFrameLocks noGrp="1"/>
          </p:cNvGraphicFramePr>
          <p:nvPr/>
        </p:nvGraphicFramePr>
        <p:xfrm>
          <a:off x="722376" y="1384124"/>
          <a:ext cx="10735056" cy="4479036"/>
        </p:xfrm>
        <a:graphic>
          <a:graphicData uri="http://schemas.openxmlformats.org/drawingml/2006/table">
            <a:tbl>
              <a:tblPr/>
              <a:tblGrid>
                <a:gridCol w="3429000"/>
                <a:gridCol w="7306056"/>
              </a:tblGrid>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续写第一段（提示句：几周后，当我几乎要忘记这个竞赛的时候，消息传来。）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根据第一段的提示句并结合第二段的开头语可知，本段可以描写作者赢得英语写作竞赛一等奖，登上了领奖台，并得到了大家的认可。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续写第二段（提示句：颁奖结束后，我去了老师的办公室。）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根据第二段的提示句可知，本段可描写作者见到老师后的情景，如对老师表示感谢、老师鼓励作者继续坚持写作以及作者充满信心等。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关于竞赛结果的消息传来——作者获得一等奖——作者获得大家的认可——领奖后作者去老师的办公室——作者感谢老师——老师鼓励作者继续写作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作者：听到得奖消息的激动——获得大家认可的开心——得到老师鼓励后的自信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fade">
                                      <p:cBhvr>
                                        <p:cTn id="13"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30_1#2e987641a?vja=1&amp;pid=84de1fbf5&amp;color=0,0,0&amp;vtp=1&amp;bt=1"/>
          <p:cNvSpPr/>
          <p:nvPr/>
        </p:nvSpPr>
        <p:spPr>
          <a:xfrm>
            <a:off x="722376" y="900000"/>
            <a:ext cx="10753344" cy="5685155"/>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froze.I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pounding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chest.Did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striding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podium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puffed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smile.After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nodded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thanks.Wild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thunderous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applause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erupted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audience.</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presentation.Seeing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thumbs-up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flash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eyes.Tears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hugging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deserve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Revere’s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fabled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horse,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perseverance.Keep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replied.It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confidence.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a333fb1d7?vja=1&amp;pid=84de1fbf5&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a333fb1d7?vja=1&amp;pid=84de1fbf5&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a333fb1d7?vja=1&amp;pid=84de1fbf5&amp;color=0,0,0&amp;vtp=1"/>
          <p:cNvSpPr/>
          <p:nvPr/>
        </p:nvSpPr>
        <p:spPr>
          <a:xfrm>
            <a:off x="722377" y="1737184"/>
            <a:ext cx="10749631" cy="1871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1.resolve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.解决（问题或困难）</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.决心</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2.uneasiness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extrovert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.性格外向的人</a:t>
            </a:r>
            <a:endParaRPr lang="en-US" altLang="zh-CN" sz="100" dirty="0"/>
          </a:p>
        </p:txBody>
      </p:sp>
      <p:pic>
        <p:nvPicPr>
          <p:cNvPr id="6" name="P_5_BD#a333fb1d7?vja=1&amp;pid=84de1fbf5&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7_1#0fff09d8e?vja=1&amp;pid=1fb157f95&amp;color=0,0,0&amp;vtp=1&amp;bt=1"/>
          <p:cNvSpPr/>
          <p:nvPr/>
        </p:nvSpPr>
        <p:spPr>
          <a:xfrm>
            <a:off x="722376" y="900000"/>
            <a:ext cx="10753344" cy="1104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weathercock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Andersen.Seeing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flattening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2000" dirty="0"/>
          </a:p>
        </p:txBody>
      </p:sp>
      <p:sp>
        <p:nvSpPr>
          <p:cNvPr id="3" name="QM_6_AN.76_1#0fff09d8e.blank?vja=1&amp;pid=1fb157f95&amp;color=0,0,0&amp;vpa=50&amp;vtp=1"/>
          <p:cNvSpPr/>
          <p:nvPr/>
        </p:nvSpPr>
        <p:spPr>
          <a:xfrm>
            <a:off x="4347655" y="1230200"/>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against</a:t>
            </a:r>
            <a:endParaRPr lang="en-US" altLang="zh-CN" sz="2000" dirty="0"/>
          </a:p>
        </p:txBody>
      </p:sp>
      <p:sp>
        <p:nvSpPr>
          <p:cNvPr id="4" name="QM_6_AN.77_1#0fff09d8e.blank?vja=1&amp;pid=1fb157f95&amp;color=0,0,0&amp;vpa=51&amp;vtp=1"/>
          <p:cNvSpPr/>
          <p:nvPr/>
        </p:nvSpPr>
        <p:spPr>
          <a:xfrm>
            <a:off x="1087501" y="1611200"/>
            <a:ext cx="1000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repeat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8_1#7f32c4972?vja=1&amp;pid=0fff09d8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9_1#7f32c4972.blank?vja=1&amp;pid=0fff09d8e&amp;color=0,0,0&amp;vpa=52&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80_1#7f32c4972?vja=1&amp;pid=0fff09d8e&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此处泛指“一件奇妙的事情”，应用不定冠词修饰event，且magical的发音以辅音音素开头，故填a。</a:t>
            </a:r>
            <a:endParaRPr lang="en-US" altLang="zh-CN" sz="2200" dirty="0"/>
          </a:p>
        </p:txBody>
      </p:sp>
      <p:sp>
        <p:nvSpPr>
          <p:cNvPr id="5" name="QB_7_BD.81_1#748971b33?vja=1&amp;pid=0fff09d8e&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82_1#748971b33.blank?vja=1&amp;pid=0fff09d8e&amp;color=0,0,0&amp;vpa=53&amp;vtp=1"/>
          <p:cNvSpPr/>
          <p:nvPr/>
        </p:nvSpPr>
        <p:spPr>
          <a:xfrm>
            <a:off x="1036701" y="2084959"/>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woke</a:t>
            </a:r>
            <a:endParaRPr lang="en-US" altLang="zh-CN" sz="2000" dirty="0"/>
          </a:p>
        </p:txBody>
      </p:sp>
      <p:sp>
        <p:nvSpPr>
          <p:cNvPr id="7" name="QB_7_AS.83_1#748971b33?vja=1&amp;pid=0fff09d8e&amp;color=0,0,0&amp;vtp=1"/>
          <p:cNvSpPr/>
          <p:nvPr/>
        </p:nvSpPr>
        <p:spPr>
          <a:xfrm>
            <a:off x="722376" y="2506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连接两个并列成分，根据and前的went可知，时态为一般过去时。</a:t>
            </a:r>
            <a:endParaRPr lang="en-US" altLang="zh-CN" sz="2200" dirty="0"/>
          </a:p>
        </p:txBody>
      </p:sp>
      <p:sp>
        <p:nvSpPr>
          <p:cNvPr id="8" name="QB_7_BD.84_1#a130a3ec1?vja=1&amp;pid=0fff09d8e&amp;color=0,0,0&amp;vtp=1"/>
          <p:cNvSpPr/>
          <p:nvPr/>
        </p:nvSpPr>
        <p:spPr>
          <a:xfrm>
            <a:off x="722376" y="2895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85_1#a130a3ec1.blank?vja=1&amp;pid=0fff09d8e&amp;color=0,0,0&amp;vpa=54&amp;vtp=1"/>
          <p:cNvSpPr/>
          <p:nvPr/>
        </p:nvSpPr>
        <p:spPr>
          <a:xfrm>
            <a:off x="1062101" y="28575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7_AS.86_1#a130a3ec1?vja=1&amp;pid=0fff09d8e&amp;color=0,0,0&amp;vtp=1"/>
          <p:cNvSpPr/>
          <p:nvPr/>
        </p:nvSpPr>
        <p:spPr>
          <a:xfrm>
            <a:off x="722376" y="3322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light，指物，关系词在从句中作主语，故用which引导该从句。</a:t>
            </a:r>
            <a:endParaRPr lang="en-US" altLang="zh-CN" sz="2200" dirty="0"/>
          </a:p>
        </p:txBody>
      </p:sp>
      <p:sp>
        <p:nvSpPr>
          <p:cNvPr id="11" name="QB_7_BD.87_1#4e772fd30?vja=1&amp;pid=0fff09d8e&amp;color=0,0,0&amp;vtp=1"/>
          <p:cNvSpPr/>
          <p:nvPr/>
        </p:nvSpPr>
        <p:spPr>
          <a:xfrm>
            <a:off x="722376" y="41296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7_AN.88_1#4e772fd30.blank?vja=1&amp;pid=0fff09d8e&amp;color=0,0,0&amp;vpa=55&amp;vtp=1"/>
          <p:cNvSpPr/>
          <p:nvPr/>
        </p:nvSpPr>
        <p:spPr>
          <a:xfrm>
            <a:off x="998601" y="4091559"/>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full</a:t>
            </a:r>
            <a:endParaRPr lang="en-US" altLang="zh-CN" sz="2000" dirty="0"/>
          </a:p>
        </p:txBody>
      </p:sp>
      <p:sp>
        <p:nvSpPr>
          <p:cNvPr id="13" name="QB_7_AS.89_1#4e772fd30?vja=1&amp;pid=0fff09d8e&amp;color=0,0,0&amp;vtp=1"/>
          <p:cNvSpPr/>
          <p:nvPr/>
        </p:nvSpPr>
        <p:spPr>
          <a:xfrm>
            <a:off x="722376" y="45128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设空处修饰sunlight，应用形容词。</a:t>
            </a:r>
            <a:endParaRPr lang="en-US" altLang="zh-CN" sz="2200" dirty="0"/>
          </a:p>
        </p:txBody>
      </p:sp>
      <p:sp>
        <p:nvSpPr>
          <p:cNvPr id="14" name="QB_7_BD.90_1#980aad2b0?vja=1&amp;pid=0fff09d8e&amp;color=0,0,0&amp;vtp=1"/>
          <p:cNvSpPr/>
          <p:nvPr/>
        </p:nvSpPr>
        <p:spPr>
          <a:xfrm>
            <a:off x="722376" y="49022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5" name="QB_7_AN.91_1#980aad2b0.blank?vja=1&amp;pid=0fff09d8e&amp;color=0,0,0&amp;vpa=56&amp;vtp=1"/>
          <p:cNvSpPr/>
          <p:nvPr/>
        </p:nvSpPr>
        <p:spPr>
          <a:xfrm>
            <a:off x="1062101" y="4851400"/>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leaving</a:t>
            </a:r>
            <a:endParaRPr lang="en-US" altLang="zh-CN" sz="2000" dirty="0"/>
          </a:p>
        </p:txBody>
      </p:sp>
      <p:sp>
        <p:nvSpPr>
          <p:cNvPr id="16" name="QB_7_AS.92_1#980aad2b0?vja=1&amp;pid=0fff09d8e&amp;color=0,0,0&amp;vtp=1"/>
          <p:cNvSpPr/>
          <p:nvPr/>
        </p:nvSpPr>
        <p:spPr>
          <a:xfrm>
            <a:off x="722376" y="53290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分析句子结构可知，设空处应用非谓语形式，此处表示自然而然的结果，应用现在分词作结果状语。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3_1#175bdea5b?vja=1&amp;pid=0fff09d8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94_1#175bdea5b.blank?vja=1&amp;pid=0fff09d8e&amp;color=0,0,0&amp;vpa=57&amp;vtp=1"/>
          <p:cNvSpPr/>
          <p:nvPr/>
        </p:nvSpPr>
        <p:spPr>
          <a:xfrm>
            <a:off x="1049401" y="858013"/>
            <a:ext cx="1339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4" name="QB_7_AS.95_1#175bdea5b?vja=1&amp;pid=0fff09d8e&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if引导表语从句，根据语境可知，此处为虚拟语气，表示与过去事实相反，从句谓语应用过去完成时。故填had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200" dirty="0"/>
          </a:p>
        </p:txBody>
      </p:sp>
      <p:sp>
        <p:nvSpPr>
          <p:cNvPr id="5" name="QB_7_BD.96_1#53f10f7b3?vja=1&amp;pid=0fff09d8e&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97_1#53f10f7b3.blank?vja=1&amp;pid=0fff09d8e&amp;color=0,0,0&amp;vpa=58&amp;vtp=1"/>
          <p:cNvSpPr/>
          <p:nvPr/>
        </p:nvSpPr>
        <p:spPr>
          <a:xfrm>
            <a:off x="1049401" y="2059559"/>
            <a:ext cx="946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weapons</a:t>
            </a:r>
            <a:endParaRPr lang="en-US" altLang="zh-CN" sz="2000" dirty="0"/>
          </a:p>
        </p:txBody>
      </p:sp>
      <p:sp>
        <p:nvSpPr>
          <p:cNvPr id="7" name="QB_7_AS.98_1#53f10f7b3?vja=1&amp;pid=0fff09d8e&amp;color=0,0,0&amp;vtp=1"/>
          <p:cNvSpPr/>
          <p:nvPr/>
        </p:nvSpPr>
        <p:spPr>
          <a:xfrm>
            <a:off x="722376" y="24935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weapon为可数名词，其前有so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many修饰，应用复数形式。</a:t>
            </a:r>
            <a:endParaRPr lang="en-US" altLang="zh-CN" sz="2200" dirty="0"/>
          </a:p>
        </p:txBody>
      </p:sp>
      <p:sp>
        <p:nvSpPr>
          <p:cNvPr id="8" name="QB_7_BD.99_1#039f6cbb7?vja=1&amp;pid=0fff09d8e&amp;color=0,0,0&amp;vtp=1"/>
          <p:cNvSpPr/>
          <p:nvPr/>
        </p:nvSpPr>
        <p:spPr>
          <a:xfrm>
            <a:off x="722376" y="2882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00_1#039f6cbb7.blank?vja=1&amp;pid=0fff09d8e&amp;color=0,0,0&amp;vpa=59&amp;vtp=1"/>
          <p:cNvSpPr/>
          <p:nvPr/>
        </p:nvSpPr>
        <p:spPr>
          <a:xfrm>
            <a:off x="1062101" y="2832100"/>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heavily</a:t>
            </a:r>
            <a:endParaRPr lang="en-US" altLang="zh-CN" sz="2000" dirty="0"/>
          </a:p>
        </p:txBody>
      </p:sp>
      <p:sp>
        <p:nvSpPr>
          <p:cNvPr id="10" name="QB_7_AS.101_1#039f6cbb7?vja=1&amp;pid=0fff09d8e&amp;color=0,0,0&amp;vtp=1"/>
          <p:cNvSpPr/>
          <p:nvPr/>
        </p:nvSpPr>
        <p:spPr>
          <a:xfrm>
            <a:off x="722376" y="32682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设空处修饰动词falling，应用副词。故填heavily。</a:t>
            </a:r>
            <a:endParaRPr lang="en-US" altLang="zh-CN" sz="2200" dirty="0"/>
          </a:p>
        </p:txBody>
      </p:sp>
      <p:sp>
        <p:nvSpPr>
          <p:cNvPr id="11" name="QB_7_BD.102_1#bafd32181?vja=1&amp;pid=0fff09d8e&amp;color=0,0,0&amp;vtp=1"/>
          <p:cNvSpPr/>
          <p:nvPr/>
        </p:nvSpPr>
        <p:spPr>
          <a:xfrm>
            <a:off x="722376" y="36576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103_1#bafd32181.blank?vja=1&amp;pid=0fff09d8e&amp;color=0,0,0&amp;vpa=60&amp;vtp=1"/>
          <p:cNvSpPr/>
          <p:nvPr/>
        </p:nvSpPr>
        <p:spPr>
          <a:xfrm>
            <a:off x="1011301" y="3606800"/>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against</a:t>
            </a:r>
            <a:endParaRPr lang="en-US" altLang="zh-CN" sz="2000" dirty="0"/>
          </a:p>
        </p:txBody>
      </p:sp>
      <p:sp>
        <p:nvSpPr>
          <p:cNvPr id="13" name="QB_7_AS.104_1#bafd32181?vja=1&amp;pid=0fff09d8e&amp;color=0,0,0&amp;vtp=1"/>
          <p:cNvSpPr/>
          <p:nvPr/>
        </p:nvSpPr>
        <p:spPr>
          <a:xfrm>
            <a:off x="722376" y="40429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flatten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紧贴着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14" name="QB_7_BD.105_1#9390d138d?vja=1&amp;pid=0fff09d8e&amp;color=0,0,0&amp;vtp=1"/>
          <p:cNvSpPr/>
          <p:nvPr/>
        </p:nvSpPr>
        <p:spPr>
          <a:xfrm>
            <a:off x="722376" y="44323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5" name="QB_7_AN.106_1#9390d138d.blank?vja=1&amp;pid=0fff09d8e&amp;color=0,0,0&amp;vpa=61&amp;vtp=1"/>
          <p:cNvSpPr/>
          <p:nvPr/>
        </p:nvSpPr>
        <p:spPr>
          <a:xfrm>
            <a:off x="1151001" y="4381500"/>
            <a:ext cx="100012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repeat</a:t>
            </a:r>
            <a:endParaRPr lang="en-US" altLang="zh-CN" sz="2000" dirty="0"/>
          </a:p>
        </p:txBody>
      </p:sp>
      <p:sp>
        <p:nvSpPr>
          <p:cNvPr id="16" name="QB_7_AS.107_1#9390d138d?vja=1&amp;pid=0fff09d8e&amp;color=0,0,0&amp;vtp=1"/>
          <p:cNvSpPr/>
          <p:nvPr/>
        </p:nvSpPr>
        <p:spPr>
          <a:xfrm>
            <a:off x="722376" y="48176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sth意为“过去常常做某事”。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8_1#942b62b15?vja=1&amp;pid=f1443b12b&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[陕西西安交大附中2025高二期中]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Fuchun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impromptu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（即兴的）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Messengers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Vernal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Shaojun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endParaRPr lang="en-US" altLang="zh-CN" sz="2000" dirty="0"/>
          </a:p>
        </p:txBody>
      </p:sp>
      <p:sp>
        <p:nvSpPr>
          <p:cNvPr id="3" name="QM_6_AN.109_1#942b62b15.blank?vja=1&amp;pid=f1443b12b&amp;color=0,0,0&amp;vpa=62&amp;vtp=1"/>
          <p:cNvSpPr/>
          <p:nvPr/>
        </p:nvSpPr>
        <p:spPr>
          <a:xfrm>
            <a:off x="4782439" y="1992200"/>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poetic</a:t>
            </a:r>
            <a:endParaRPr lang="en-US" altLang="zh-CN" sz="2000" dirty="0"/>
          </a:p>
        </p:txBody>
      </p:sp>
      <p:sp>
        <p:nvSpPr>
          <p:cNvPr id="4" name="QM_6_AN.110_1#942b62b15.blank?vja=1&amp;pid=f1443b12b&amp;color=0,0,0&amp;vpa=63&amp;vtp=1"/>
          <p:cNvSpPr/>
          <p:nvPr/>
        </p:nvSpPr>
        <p:spPr>
          <a:xfrm>
            <a:off x="2438781" y="3180920"/>
            <a:ext cx="1409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released</a:t>
            </a:r>
            <a:endParaRPr lang="en-US" altLang="zh-CN" sz="2000" dirty="0"/>
          </a:p>
        </p:txBody>
      </p:sp>
      <p:sp>
        <p:nvSpPr>
          <p:cNvPr id="5" name="QM_6_AN.111_1#942b62b15.blank?vja=1&amp;pid=f1443b12b&amp;color=0,0,0&amp;vpa=64&amp;vtp=1"/>
          <p:cNvSpPr/>
          <p:nvPr/>
        </p:nvSpPr>
        <p:spPr>
          <a:xfrm>
            <a:off x="5772214" y="3528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M_6_AN.112_1#942b62b15.blank?vja=1&amp;pid=f1443b12b&amp;color=0,0,0&amp;vpa=65&amp;vtp=1"/>
          <p:cNvSpPr/>
          <p:nvPr/>
        </p:nvSpPr>
        <p:spPr>
          <a:xfrm>
            <a:off x="7370763" y="4278200"/>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Effect transition="in" filter="fade">
                                      <p:cBhvr>
                                        <p:cTn id="25" dur="500"/>
                                        <p:tgtEl>
                                          <p:spTgt spid="6">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8_1#942b62b15?vja=1&amp;pid=f1443b12b&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Brazilian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added.Ethiopian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Temam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Fuchun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EX.119_1#942b62b15?vja=1&amp;pid=f1443b12b&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本文是一篇新闻报道。文章报道了来自金砖国家的诗人们受到杭州富春江的启发，即兴举办了一场诗歌活动，并通过诗歌这一通用语言促进了交流。</a:t>
            </a:r>
            <a:endParaRPr lang="en-US" altLang="zh-CN" sz="2000" dirty="0"/>
          </a:p>
        </p:txBody>
      </p:sp>
      <p:sp>
        <p:nvSpPr>
          <p:cNvPr id="4" name="QM_6_AN.113_1#942b62b15.blank?vja=1&amp;pid=f1443b12b&amp;color=0,0,0&amp;vpa=66&amp;vtp=1"/>
          <p:cNvSpPr/>
          <p:nvPr/>
        </p:nvSpPr>
        <p:spPr>
          <a:xfrm>
            <a:off x="3140202" y="1230200"/>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completely</a:t>
            </a:r>
            <a:endParaRPr lang="en-US" altLang="zh-CN" sz="2000" dirty="0"/>
          </a:p>
        </p:txBody>
      </p:sp>
      <p:sp>
        <p:nvSpPr>
          <p:cNvPr id="5" name="QM_6_AN.114_1#942b62b15.blank?vja=1&amp;pid=f1443b12b&amp;color=0,0,0&amp;vpa=67&amp;vtp=1"/>
          <p:cNvSpPr/>
          <p:nvPr/>
        </p:nvSpPr>
        <p:spPr>
          <a:xfrm>
            <a:off x="2470658" y="1623900"/>
            <a:ext cx="11795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similarities</a:t>
            </a:r>
            <a:endParaRPr lang="en-US" altLang="zh-CN" sz="2000" dirty="0"/>
          </a:p>
        </p:txBody>
      </p:sp>
      <p:sp>
        <p:nvSpPr>
          <p:cNvPr id="6" name="QM_6_AN.115_1#942b62b15.blank?vja=1&amp;pid=f1443b12b&amp;color=0,0,0&amp;vpa=68&amp;vtp=1"/>
          <p:cNvSpPr/>
          <p:nvPr/>
        </p:nvSpPr>
        <p:spPr>
          <a:xfrm>
            <a:off x="6928104" y="1992200"/>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7" name="QM_6_AN.116_1#942b62b15.blank?vja=1&amp;pid=f1443b12b&amp;color=0,0,0&amp;vpa=69&amp;vtp=1"/>
          <p:cNvSpPr/>
          <p:nvPr/>
        </p:nvSpPr>
        <p:spPr>
          <a:xfrm>
            <a:off x="1751965" y="237320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keeps</a:t>
            </a:r>
            <a:endParaRPr lang="en-US" altLang="zh-CN" sz="2000" dirty="0"/>
          </a:p>
        </p:txBody>
      </p:sp>
      <p:sp>
        <p:nvSpPr>
          <p:cNvPr id="8" name="QM_6_AN.117_1#942b62b15.blank?vja=1&amp;pid=f1443b12b&amp;color=0,0,0&amp;vpa=70&amp;vtp=1"/>
          <p:cNvSpPr/>
          <p:nvPr/>
        </p:nvSpPr>
        <p:spPr>
          <a:xfrm>
            <a:off x="8317421" y="2766900"/>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9" name="QM_6_AN.118_1#942b62b15.blank?vja=1&amp;pid=f1443b12b&amp;color=0,0,0&amp;vpa=71&amp;vtp=1"/>
          <p:cNvSpPr/>
          <p:nvPr/>
        </p:nvSpPr>
        <p:spPr>
          <a:xfrm>
            <a:off x="9896539" y="3135200"/>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but/yet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bg/>
                                          </p:spTgt>
                                        </p:tgtEl>
                                        <p:attrNameLst>
                                          <p:attrName>style.visibility</p:attrName>
                                        </p:attrNameLst>
                                      </p:cBhvr>
                                      <p:to>
                                        <p:strVal val="visible"/>
                                      </p:to>
                                    </p:set>
                                    <p:animEffect transition="in" filter="fade">
                                      <p:cBhvr>
                                        <p:cTn id="55" dur="500"/>
                                        <p:tgtEl>
                                          <p:spTgt spid="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fade">
                                      <p:cBhvr>
                                        <p:cTn id="5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0_1#b0514fad3?vja=1&amp;pid=942b62b1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21_1#b0514fad3.blank?vja=1&amp;pid=942b62b15&amp;color=0,0,0&amp;vpa=72&amp;vtp=1"/>
          <p:cNvSpPr/>
          <p:nvPr/>
        </p:nvSpPr>
        <p:spPr>
          <a:xfrm>
            <a:off x="1062101" y="845313"/>
            <a:ext cx="676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poetic</a:t>
            </a:r>
            <a:endParaRPr lang="en-US" altLang="zh-CN" sz="2000" dirty="0"/>
          </a:p>
        </p:txBody>
      </p:sp>
      <p:sp>
        <p:nvSpPr>
          <p:cNvPr id="4" name="QB_7_AS.122_1#b0514fad3?vja=1&amp;pid=942b62b15&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句意为：几个世纪以来，中国诗人通过简单但富有诗意的文字捕捉到杭州富春江的惊人的美。设空处在句中作定语，修饰名词words，应用形容词，表示“富有诗意的”，故填poetic。</a:t>
            </a:r>
            <a:endParaRPr lang="en-US" altLang="zh-CN" sz="2200" dirty="0"/>
          </a:p>
        </p:txBody>
      </p:sp>
      <p:sp>
        <p:nvSpPr>
          <p:cNvPr id="5" name="QB_7_BD.123_1#541cbe41e?vja=1&amp;pid=942b62b15&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124_1#541cbe41e.blank?vja=1&amp;pid=942b62b15&amp;color=0,0,0&amp;vpa=73&amp;vtp=1"/>
          <p:cNvSpPr/>
          <p:nvPr/>
        </p:nvSpPr>
        <p:spPr>
          <a:xfrm>
            <a:off x="1011301" y="2084959"/>
            <a:ext cx="1409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released</a:t>
            </a:r>
            <a:endParaRPr lang="en-US" altLang="zh-CN" sz="2000" dirty="0"/>
          </a:p>
        </p:txBody>
      </p:sp>
      <p:sp>
        <p:nvSpPr>
          <p:cNvPr id="7" name="QB_7_AS.125_1#541cbe41e?vja=1&amp;pid=942b62b15&amp;color=0,0,0&amp;vtp=1"/>
          <p:cNvSpPr/>
          <p:nvPr/>
        </p:nvSpPr>
        <p:spPr>
          <a:xfrm>
            <a:off x="722376" y="2547747"/>
            <a:ext cx="10753344" cy="1909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句意为：他们的作品被收录在《青春，如风有信》一书中，该书于2024年10月18日在德国发行。分析句子结构可知，设空处在which引导的定语从句中作谓语，根据时间状语“on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2024”可知，从句应用一般过去时；从句的主语是关系代词which，指代先行词the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Messengers</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Vernal</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Wood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，与动词release之间为被动关系，应用被动语态；主语为单数概念，谓语应用第三人称单数形式。故填was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released。</a:t>
            </a:r>
            <a:endParaRPr lang="en-US" altLang="zh-CN" sz="2200" dirty="0"/>
          </a:p>
        </p:txBody>
      </p:sp>
      <p:sp>
        <p:nvSpPr>
          <p:cNvPr id="8" name="QB_7_BD.126_1#205d39d8f?vja=1&amp;pid=942b62b15&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27_1#205d39d8f.blank?vja=1&amp;pid=942b62b15&amp;color=0,0,0&amp;vpa=74&amp;vtp=1"/>
          <p:cNvSpPr/>
          <p:nvPr/>
        </p:nvSpPr>
        <p:spPr>
          <a:xfrm>
            <a:off x="1062101" y="4459859"/>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7_AS.128_1#205d39d8f?vja=1&amp;pid=942b62b15&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句意为：编辑李少君表示，诗歌是一种表达人类共同情感的通用语言。设空处后的名词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为可数名词单数形式；结合句意可知，此处表示“一种通用语言”，为泛指，应用不定冠词修饰。universal的发音以辅音音素开头，故填a。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9_1#514e4fe89?vja=1&amp;pid=942b62b1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30_1#514e4fe89.blank?vja=1&amp;pid=942b62b15&amp;color=0,0,0&amp;vpa=75&amp;vtp=1"/>
          <p:cNvSpPr/>
          <p:nvPr/>
        </p:nvSpPr>
        <p:spPr>
          <a:xfrm>
            <a:off x="998601" y="845313"/>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connecting</a:t>
            </a:r>
            <a:endParaRPr lang="en-US" altLang="zh-CN" sz="2000" dirty="0"/>
          </a:p>
        </p:txBody>
      </p:sp>
      <p:sp>
        <p:nvSpPr>
          <p:cNvPr id="4" name="QB_7_AS.131_1#514e4fe89?vja=1&amp;pid=942b62b15&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说：“金砖国家都有着灿烂的历史，通过这种共同的语言，我们可以极大地促进沟通和交流，将更多来自金砖国家的诗人联系起来。”第一个and连接两个并列分句，设空处位于第二个并列分句中，分句谓语是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improve，设空处应用非谓语动词作状语；动词connect与分句主语we之间为逻辑上的主动关系，应用现在分词。故填connecting。</a:t>
            </a:r>
            <a:endParaRPr lang="en-US" altLang="zh-CN" sz="2200" dirty="0"/>
          </a:p>
        </p:txBody>
      </p:sp>
      <p:sp>
        <p:nvSpPr>
          <p:cNvPr id="5" name="QB_7_BD.132_1#3f73abfed?vja=1&amp;pid=942b62b15&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7_AN.133_1#3f73abfed.blank?vja=1&amp;pid=942b62b15&amp;color=0,0,0&amp;vpa=76&amp;vtp=1"/>
          <p:cNvSpPr/>
          <p:nvPr/>
        </p:nvSpPr>
        <p:spPr>
          <a:xfrm>
            <a:off x="1062101" y="2834259"/>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completely</a:t>
            </a:r>
            <a:endParaRPr lang="en-US" altLang="zh-CN" sz="2000" dirty="0"/>
          </a:p>
        </p:txBody>
      </p:sp>
      <p:sp>
        <p:nvSpPr>
          <p:cNvPr id="7" name="QB_7_AS.134_1#3f73abfed?vja=1&amp;pid=942b62b15&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句意为：谈到他的中国之旅，巴西诗人蒂亚戈·莫赖斯表示，他仍然对访问一个与自己国家完全不同的国家感到兴奋。设空处修饰形容词different，应用副词，作状语。故填completely。</a:t>
            </a:r>
            <a:endParaRPr lang="en-US" altLang="zh-CN" sz="2200" dirty="0"/>
          </a:p>
        </p:txBody>
      </p:sp>
      <p:sp>
        <p:nvSpPr>
          <p:cNvPr id="8" name="QB_7_BD.135_1#70e549c3f?vja=1&amp;pid=942b62b15&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36_1#70e549c3f.blank?vja=1&amp;pid=942b62b15&amp;color=0,0,0&amp;vpa=77&amp;vtp=1"/>
          <p:cNvSpPr/>
          <p:nvPr/>
        </p:nvSpPr>
        <p:spPr>
          <a:xfrm>
            <a:off x="1062101" y="4078859"/>
            <a:ext cx="11795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similarities</a:t>
            </a:r>
            <a:endParaRPr lang="en-US" altLang="zh-CN" sz="2000" dirty="0"/>
          </a:p>
        </p:txBody>
      </p:sp>
      <p:sp>
        <p:nvSpPr>
          <p:cNvPr id="10" name="QB_7_AS.137_1#70e549c3f?vja=1&amp;pid=942b62b15&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令莫赖斯惊讶的是，他发现自己与中国诗人朋友在热爱自然、喜欢通过风景表达内心世界方面有许多相似之处。设空处作动词found的宾语。similar的名词形式为similarity，可作可数名词；其前有many修饰，应用复数形式。故填similarit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8_1#744048120?vja=1&amp;pid=942b62b1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39_1#744048120.blank?vja=1&amp;pid=942b62b15&amp;color=0,0,0&amp;vpa=78&amp;vtp=1"/>
          <p:cNvSpPr/>
          <p:nvPr/>
        </p:nvSpPr>
        <p:spPr>
          <a:xfrm>
            <a:off x="1036701" y="845313"/>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4" name="QB_7_AS.140_1#744048120?vja=1&amp;pid=942b62b15&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句意见上一题解析。根据句意可知，此处表示“通过风景来表达内心世界”，故应用介词through。</a:t>
            </a:r>
            <a:endParaRPr lang="en-US" altLang="zh-CN" sz="2200" dirty="0"/>
          </a:p>
        </p:txBody>
      </p:sp>
      <p:sp>
        <p:nvSpPr>
          <p:cNvPr id="5" name="QB_7_BD.141_1#863aa8de7?vja=1&amp;pid=942b62b15&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142_1#863aa8de7.blank?vja=1&amp;pid=942b62b15&amp;color=0,0,0&amp;vpa=79&amp;vtp=1"/>
          <p:cNvSpPr/>
          <p:nvPr/>
        </p:nvSpPr>
        <p:spPr>
          <a:xfrm>
            <a:off x="1024001" y="2072259"/>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keeps</a:t>
            </a:r>
            <a:endParaRPr lang="en-US" altLang="zh-CN" sz="2000" dirty="0"/>
          </a:p>
        </p:txBody>
      </p:sp>
      <p:sp>
        <p:nvSpPr>
          <p:cNvPr id="7" name="QB_7_AS.143_1#863aa8de7?vja=1&amp;pid=942b62b15&amp;color=0,0,0&amp;vtp=1"/>
          <p:cNvSpPr/>
          <p:nvPr/>
        </p:nvSpPr>
        <p:spPr>
          <a:xfrm>
            <a:off x="722376" y="2547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强调说，诗歌使人保持谦逊、开放和多样化。设空处在that引导的宾语从句中作谓语；从句陈述一般性事实，故应用一般现在时；从句主语poetry为不可数名词，谓语动词应用第三人称单数形式。故填keeps。</a:t>
            </a:r>
            <a:endParaRPr lang="en-US" altLang="zh-CN" sz="2200" dirty="0"/>
          </a:p>
        </p:txBody>
      </p:sp>
      <p:sp>
        <p:nvSpPr>
          <p:cNvPr id="8" name="QB_7_BD.144_1#8e2fe33ca?vja=1&amp;pid=942b62b15&amp;color=0,0,0&amp;vtp=1"/>
          <p:cNvSpPr/>
          <p:nvPr/>
        </p:nvSpPr>
        <p:spPr>
          <a:xfrm>
            <a:off x="722376" y="3735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145_1#8e2fe33ca.blank?vja=1&amp;pid=942b62b15&amp;color=0,0,0&amp;vpa=80&amp;vtp=1"/>
          <p:cNvSpPr/>
          <p:nvPr/>
        </p:nvSpPr>
        <p:spPr>
          <a:xfrm>
            <a:off x="1024001" y="3697859"/>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10" name="QB_7_AS.146_1#8e2fe33ca?vja=1&amp;pid=942b62b15&amp;color=0,0,0&amp;vtp=1"/>
          <p:cNvSpPr/>
          <p:nvPr/>
        </p:nvSpPr>
        <p:spPr>
          <a:xfrm>
            <a:off x="722376" y="41606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句意为：埃塞俄比亚诗人塞费·泰曼对唐朝诗人李白印象非常深刻，他写下了一句浪漫的诗句：我是尼罗河的孩子，但我被富春江吸引。设空处引导非限制性定语从句，修饰先行词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Ethiopian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Temam，先行词指人，关系词在从句中作主语，故用关系代词who引导该从句。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7_1#5829d20d9?vja=1&amp;pid=942b62b15&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48_1#5829d20d9.blank?vja=1&amp;pid=942b62b15&amp;color=0,0,0&amp;vpa=81&amp;vtp=1"/>
          <p:cNvSpPr/>
          <p:nvPr/>
        </p:nvSpPr>
        <p:spPr>
          <a:xfrm>
            <a:off x="1151001" y="845313"/>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but/yet</a:t>
            </a:r>
            <a:endParaRPr lang="en-US" altLang="zh-CN" sz="2000" dirty="0"/>
          </a:p>
        </p:txBody>
      </p:sp>
      <p:sp>
        <p:nvSpPr>
          <p:cNvPr id="4" name="QB_7_AS.149_1#5829d20d9?vja=1&amp;pid=942b62b15&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句意见上一题解析。分析句子结构并结合句意可知，I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Nile与I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captivated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Fuchun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River是两个结构和语义完整的分句，应用并列连词连接；两个分句之间存在语义上的转折关系，故应用并列连词but或yet连接。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1d5612a90.fixed?vja=1&amp;pid=1dce33536&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选择性必修第三册</a:t>
            </a:r>
            <a:endParaRPr lang="en-US" altLang="zh-CN" sz="2000" dirty="0"/>
          </a:p>
        </p:txBody>
      </p:sp>
      <p:sp>
        <p:nvSpPr>
          <p:cNvPr id="3" name="C_2_BD#1d5612a90.fixed?vja=1&amp;pid=1dce33536&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6</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Nature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words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3481ed5e.fixed?vja=1&amp;pid=1afde26e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f3481ed5e.fixed?vja=1&amp;pid=1afde26e6&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f3481ed5e.fixed?vja=1&amp;pid=1afde26e6&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f3481ed5e.fixed?vja=1&amp;pid=1afde26e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1#eee359e84?vja=1&amp;pid=ca4f5ceb0&amp;color=0,0,0&amp;vtp=1&amp;bt=1"/>
          <p:cNvSpPr/>
          <p:nvPr/>
        </p:nvSpPr>
        <p:spPr>
          <a:xfrm>
            <a:off x="722376" y="900000"/>
            <a:ext cx="10753344" cy="4919853"/>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encyclopaedia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（百科全书）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Potsdam,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Würzburg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Vienna,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1857.He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Johannes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Müller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Heligoland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intrigued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mountaintops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ocean.Haeckel’s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1#eee359e84?vja=1&amp;pid=ca4f5ceb0&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microorganism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（微生物）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crawl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study.Darwin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151_1#eee359e84?vja=1&amp;pid=ca4f5ceb0&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本文是一篇说明文。文章介绍德国生物学家恩斯特·海克尔及他的代表作——《自然界的艺术形态》。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a87bfb2c3?vja=1&amp;pid=eee359e8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a87bfb2c3.bracket?vja=1&amp;pid=eee359e84&amp;color=0,0,0&amp;vpa=82&amp;vtp=1"/>
          <p:cNvSpPr/>
          <p:nvPr/>
        </p:nvSpPr>
        <p:spPr>
          <a:xfrm>
            <a:off x="6929628"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2_2#a87bfb2c3.choices?vja=1&amp;pid=eee359e84&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1904.</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5" name="QC_7_AS.154_1#a87bfb2c3?vja=1&amp;pid=eee359e84&amp;color=0,0,0&amp;vtp=1"/>
          <p:cNvSpPr/>
          <p:nvPr/>
        </p:nvSpPr>
        <p:spPr>
          <a:xfrm>
            <a:off x="722376" y="20778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1904,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biologist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Ernst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Haeckel.”和接下来的段落内容可知，首段介绍《自然界的艺术形态》是为了引出这本书的作者。</a:t>
            </a:r>
            <a:endParaRPr lang="en-US" altLang="zh-CN" sz="2200" dirty="0"/>
          </a:p>
        </p:txBody>
      </p:sp>
      <p:sp>
        <p:nvSpPr>
          <p:cNvPr id="6" name="QC_7_BD.155_1#ea2dd1701?vja=1&amp;pid=eee359e84&amp;color=0,0,0&amp;vtp=1"/>
          <p:cNvSpPr/>
          <p:nvPr/>
        </p:nvSpPr>
        <p:spPr>
          <a:xfrm>
            <a:off x="722376" y="3266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“intrigued”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7_AN.156_1#ea2dd1701.bracket?vja=1&amp;pid=eee359e84&amp;color=0,0,0&amp;vpa=83&amp;vtp=1"/>
          <p:cNvSpPr/>
          <p:nvPr/>
        </p:nvSpPr>
        <p:spPr>
          <a:xfrm>
            <a:off x="9418701" y="3266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8" name="QC_7_BD.155_2#ea2dd1701.choices?vja=1&amp;pid=eee359e84&amp;color=0,0,0&amp;vtp=1"/>
          <p:cNvSpPr/>
          <p:nvPr/>
        </p:nvSpPr>
        <p:spPr>
          <a:xfrm>
            <a:off x="722376" y="36470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endParaRPr lang="en-US" altLang="zh-CN" sz="2000" dirty="0"/>
          </a:p>
        </p:txBody>
      </p:sp>
      <p:sp>
        <p:nvSpPr>
          <p:cNvPr id="9" name="QC_7_AS.157_1#ea2dd1701?vja=1&amp;pid=eee359e84&amp;color=0,0,0&amp;vtp=1"/>
          <p:cNvSpPr/>
          <p:nvPr/>
        </p:nvSpPr>
        <p:spPr>
          <a:xfrm>
            <a:off x="722376" y="4071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animals.”和第三段中海克尔对不同物种的研究可知，他应是对动物变得感兴趣。故选C项。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3cfbaaf44?vja=1&amp;pid=eee359e84&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Haeckel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3cfbaaf44.bracket?vja=1&amp;pid=eee359e84&amp;color=0,0,0&amp;vpa=84&amp;vtp=1"/>
          <p:cNvSpPr/>
          <p:nvPr/>
        </p:nvSpPr>
        <p:spPr>
          <a:xfrm>
            <a:off x="766133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8_2#3cfbaaf44.choices?vja=1&amp;pid=eee359e84&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5" name="QC_7_AS.160_1#3cfbaaf44?vja=1&amp;pid=eee359e84&amp;color=0,0,0&amp;vtp=1"/>
          <p:cNvSpPr/>
          <p:nvPr/>
        </p:nvSpPr>
        <p:spPr>
          <a:xfrm>
            <a:off x="722376" y="2839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细节理解题。根据第三段中的“Haeckel’s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before”可知，海克尔对新物种的描绘使人们对许多动物有所了解。故选A项。</a:t>
            </a:r>
            <a:endParaRPr lang="en-US" altLang="zh-CN" sz="2200" dirty="0"/>
          </a:p>
        </p:txBody>
      </p:sp>
      <p:sp>
        <p:nvSpPr>
          <p:cNvPr id="6" name="QC_7_BD.161_1#b61fc1af6?vja=1&amp;pid=eee359e84&amp;color=0,0,0&amp;vtp=1"/>
          <p:cNvSpPr/>
          <p:nvPr/>
        </p:nvSpPr>
        <p:spPr>
          <a:xfrm>
            <a:off x="722376" y="4028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7_AN.162_1#b61fc1af6.bracket?vja=1&amp;pid=eee359e84&amp;color=0,0,0&amp;vpa=85&amp;vtp=1"/>
          <p:cNvSpPr/>
          <p:nvPr/>
        </p:nvSpPr>
        <p:spPr>
          <a:xfrm>
            <a:off x="6062980" y="4028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8" name="QC_7_BD.161_2#b61fc1af6.choices?vja=1&amp;pid=eee359e84&amp;color=0,0,0&amp;vtp=1"/>
          <p:cNvSpPr/>
          <p:nvPr/>
        </p:nvSpPr>
        <p:spPr>
          <a:xfrm>
            <a:off x="722376" y="4409059"/>
            <a:ext cx="10753344" cy="347853"/>
          </a:xfrm>
          <a:prstGeom prst="rect">
            <a:avLst/>
          </a:prstGeom>
          <a:noFill/>
        </p:spPr>
        <p:txBody>
          <a:bodyPr wrap="square" lIns="0" tIns="0" rIns="0" bIns="0" rtlCol="0" anchor="t"/>
          <a:lstStyle/>
          <a:p>
            <a:pPr>
              <a:lnSpc>
                <a:spcPct val="125000"/>
              </a:lnSpc>
              <a:tabLst>
                <a:tab pos="2748280" algn="l"/>
                <a:tab pos="5483860" algn="l"/>
                <a:tab pos="821944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endParaRPr lang="en-US" altLang="zh-CN" sz="2000" dirty="0"/>
          </a:p>
        </p:txBody>
      </p:sp>
      <p:sp>
        <p:nvSpPr>
          <p:cNvPr id="9" name="QC_7_AS.163_1#b61fc1af6?vja=1&amp;pid=eee359e84&amp;color=0,0,0&amp;vtp=1"/>
          <p:cNvSpPr/>
          <p:nvPr/>
        </p:nvSpPr>
        <p:spPr>
          <a:xfrm>
            <a:off x="722376" y="4833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推理判断题。根据最后一段中达尔文的话可知，达尔文认为海克尔的画是他见过的最吸引人的，并对于收到海克尔的礼物感到很自豪，由此可推知，达尔文认为海克尔的画是令人印象深刻的。故选D项。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4_1#f9abbe9f9?vja=1&amp;pid=ca4f5ceb0&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[辽宁五校联考2025高二期末]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Almudena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four-chapter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Pigment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（底片）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photosynthesis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（光合作用）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4_1#f9abbe9f9?vja=1&amp;pid=ca4f5ceb0&amp;color=0,0,0&amp;vtp=1&amp;bt=1"/>
          <p:cNvSpPr/>
          <p:nvPr/>
        </p:nvSpPr>
        <p:spPr>
          <a:xfrm>
            <a:off x="722376" y="900000"/>
            <a:ext cx="10753344" cy="3390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seasons.“Why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65_1#f9abbe9f9?vja=1&amp;pid=ca4f5ceb0&amp;color=0,0,0&amp;vtp=1"/>
          <p:cNvSpPr/>
          <p:nvPr/>
        </p:nvSpPr>
        <p:spPr>
          <a:xfrm>
            <a:off x="722376" y="4331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本文是一篇新闻报道。文章主要报道了艺术家阿尔穆德纳·罗梅罗以植物为媒介进行艺术创作，展现其环保理念。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a18e048f9?vja=1&amp;pid=f9abbe9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Almudena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a18e048f9.bracket?vja=1&amp;pid=f9abbe9f9&amp;color=0,0,0&amp;vpa=86&amp;vtp=1"/>
          <p:cNvSpPr/>
          <p:nvPr/>
        </p:nvSpPr>
        <p:spPr>
          <a:xfrm>
            <a:off x="73771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6_2#a18e048f9.choices?vja=1&amp;pid=f9abbe9f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endParaRPr lang="en-US" altLang="zh-CN" sz="2000" dirty="0"/>
          </a:p>
        </p:txBody>
      </p:sp>
      <p:sp>
        <p:nvSpPr>
          <p:cNvPr id="5" name="QC_7_AS.168_1#a18e048f9?vja=1&amp;pid=f9abbe9f9&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photosynthesis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image.’”可知，阿尔穆德纳·罗梅罗利用阳光或投影仪投射的光线将图像记录在植物上，并用此方法进行艺术创作。故选B项。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8_2#a18e048f9?vja=1&amp;pid=f9abbe9f9&amp;color=0,0,0&amp;mp=1&amp;vtp=1&amp;bt=1"/>
          <p:cNvSpPr/>
          <p:nvPr/>
        </p:nvSpPr>
        <p:spPr>
          <a:xfrm>
            <a:off x="722376" y="900000"/>
            <a:ext cx="10753344" cy="1494155"/>
          </a:xfrm>
          <a:prstGeom prst="rect">
            <a:avLst/>
          </a:prstGeom>
          <a:noFill/>
        </p:spPr>
        <p:txBody>
          <a:bodyPr wrap="square" lIns="0" tIns="0" rIns="0" bIns="0" rtlCol="0" anchor="t"/>
          <a:lstStyle/>
          <a:p>
            <a:pPr algn="just">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干扰项解读</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文中明确表示rather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photographic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paper，排除A项；文中提到with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projector，而非投影底片（projecting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negatives），排除C项；文中提到罗梅罗将底片放在叶子上（put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leaf），最终图像是通过植物接受光照形成的，并非直接将照片附着在叶子上，排除D项。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9_1#a4508cbca?vja=1&amp;pid=f9abbe9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0_1#a4508cbca.bracket?vja=1&amp;pid=f9abbe9f9&amp;color=0,0,0&amp;vpa=87&amp;vtp=1"/>
          <p:cNvSpPr/>
          <p:nvPr/>
        </p:nvSpPr>
        <p:spPr>
          <a:xfrm>
            <a:off x="7345680"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9_2#a4508cbca.choices?vja=1&amp;pid=f9abbe9f9&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short-lived.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profitable.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time-consuming.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endParaRPr lang="en-US" altLang="zh-CN" sz="2000" dirty="0"/>
          </a:p>
        </p:txBody>
      </p:sp>
      <p:sp>
        <p:nvSpPr>
          <p:cNvPr id="5" name="QC_7_AS.171_1#a4508cbca?vja=1&amp;pid=f9abbe9f9&amp;color=0,0,0&amp;vtp=1"/>
          <p:cNvSpPr/>
          <p:nvPr/>
        </p:nvSpPr>
        <p:spPr>
          <a:xfrm>
            <a:off x="722376" y="2077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细节理解题。根据第一段中的Artist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Almudena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exhibiting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manner及第三段中的“It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”可知，罗梅罗的艺术作品独特但短暂。故选A项。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12c79727.fixed?vja=1&amp;pid=1afde26e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812c79727.fixed?vja=1&amp;pid=1afde26e6&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Starting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out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Understanding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812c79727.fixed?vja=1&amp;pid=1afde26e6&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812c79727.fixed?vja=1&amp;pid=1afde26e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2_1#5198f5cf1?vja=1&amp;pid=f9abbe9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3_1#5198f5cf1.bracket?vja=1&amp;pid=f9abbe9f9&amp;color=0,0,0&amp;vpa=88&amp;vtp=1"/>
          <p:cNvSpPr/>
          <p:nvPr/>
        </p:nvSpPr>
        <p:spPr>
          <a:xfrm>
            <a:off x="86027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72_2#5198f5cf1.choices?vja=1&amp;pid=f9abbe9f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naturally.</a:t>
            </a:r>
            <a:endParaRPr lang="en-US" altLang="zh-CN" sz="2000" dirty="0"/>
          </a:p>
        </p:txBody>
      </p:sp>
      <p:sp>
        <p:nvSpPr>
          <p:cNvPr id="5" name="QC_7_AS.174_1#5198f5cf1?vja=1&amp;pid=f9abbe9f9&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agendas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intentions.”可知，罗梅罗认为人们应该强调所有生物和生态系统的价值，并将植物等其他物种视为有自己的意图的生命体，即罗梅罗认为植物有自身的目的和价值。故选C项。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5_1#992ca5a0d?vja=1&amp;pid=f9abbe9f9&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6_1#992ca5a0d.bracket?vja=1&amp;pid=f9abbe9f9&amp;color=0,0,0&amp;vpa=89&amp;vtp=1"/>
          <p:cNvSpPr/>
          <p:nvPr/>
        </p:nvSpPr>
        <p:spPr>
          <a:xfrm>
            <a:off x="59055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5_2#992ca5a0d.choices?vja=1&amp;pid=f9abbe9f9&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C.Almudena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D.Almudena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Vision</a:t>
            </a:r>
            <a:endParaRPr lang="en-US" altLang="zh-CN" sz="2000" dirty="0"/>
          </a:p>
        </p:txBody>
      </p:sp>
      <p:sp>
        <p:nvSpPr>
          <p:cNvPr id="5" name="QC_7_AS.177_1#992ca5a0d?vja=1&amp;pid=f9abbe9f9&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围绕艺术家阿尔穆德纳·罗梅罗展开，第一段介绍她的植物艺术及其环保理念，后续段落具体说明其创作方式、作品特点及她对植物与人类关系的看法，文章核心是她的植物艺术和环保愿景。D项（阿尔穆德纳·罗梅罗：植物艺术和环保愿景）概括了文章中心思想，适合做文章的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8_1#7923209b0?vja=1&amp;pid=b650fd50c&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[黑龙江哈尔滨六校2024高二期末联考]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clichés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（陈词滥调）.Your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clichés,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a:p>
            <a:pPr algn="just">
              <a:lnSpc>
                <a:spcPct val="125000"/>
              </a:lnSpc>
            </a:pPr>
            <a:endParaRPr lang="en-US" altLang="zh-CN" sz="2000" dirty="0"/>
          </a:p>
        </p:txBody>
      </p:sp>
      <p:sp>
        <p:nvSpPr>
          <p:cNvPr id="3" name="QM_6_AN.179_1#7923209b0.blank?vja=1&amp;pid=b650fd50c&amp;color=0,0,0&amp;vpa=90&amp;vtp=1"/>
          <p:cNvSpPr/>
          <p:nvPr/>
        </p:nvSpPr>
        <p:spPr>
          <a:xfrm>
            <a:off x="2721420" y="1242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80_1#7923209b0.blank?vja=1&amp;pid=b650fd50c&amp;color=0,0,0&amp;vpa=91&amp;vtp=1"/>
          <p:cNvSpPr/>
          <p:nvPr/>
        </p:nvSpPr>
        <p:spPr>
          <a:xfrm>
            <a:off x="6392799" y="3147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M_6_AN.181_1#7923209b0.blank?vja=1&amp;pid=b650fd50c&amp;color=0,0,0&amp;vpa=92&amp;vtp=1"/>
          <p:cNvSpPr/>
          <p:nvPr/>
        </p:nvSpPr>
        <p:spPr>
          <a:xfrm>
            <a:off x="9619742" y="4290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8_1#7923209b0?vja=1&amp;pid=b650fd50c&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AN.182_1#7923209b0.blank?vja=1&amp;pid=b650fd50c&amp;color=0,0,0&amp;vpa=93&amp;vtp=1"/>
          <p:cNvSpPr/>
          <p:nvPr/>
        </p:nvSpPr>
        <p:spPr>
          <a:xfrm>
            <a:off x="1468501" y="861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83_1#7923209b0.blank?vja=1&amp;pid=b650fd50c&amp;color=0,0,0&amp;vpa=94&amp;vtp=1"/>
          <p:cNvSpPr/>
          <p:nvPr/>
        </p:nvSpPr>
        <p:spPr>
          <a:xfrm>
            <a:off x="5005832"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4_1#7923209b0?vja=1&amp;pid=b650fd50c&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85_1#7923209b0?vja=1&amp;pid=b650fd50c&amp;color=0,0,0&amp;vtp=1"/>
          <p:cNvSpPr/>
          <p:nvPr/>
        </p:nvSpPr>
        <p:spPr>
          <a:xfrm>
            <a:off x="722376" y="3539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本文是一篇说明文。文章主要介绍了写出优美的、值得分享的诗歌的一些方法。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6_1#1230b73b2?vja=1&amp;pid=7923209b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7_1#1230b73b2.blank?vja=1&amp;pid=7923209b0&amp;color=0,0,0&amp;vpa=95&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88_1#1230b73b2?vja=1&amp;pid=7923209b0&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根据空后列举的写诗时可以选择的各种主题可知，设空处应与诗歌内容有关。C项（一首诗可以是关于任何事情的）符合语境。故选C项。</a:t>
            </a:r>
            <a:endParaRPr lang="en-US" altLang="zh-CN" sz="2200" dirty="0"/>
          </a:p>
        </p:txBody>
      </p:sp>
      <p:sp>
        <p:nvSpPr>
          <p:cNvPr id="5" name="QB_7_BD.189_1#0dedf52e7?vja=1&amp;pid=7923209b0&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0_1#0dedf52e7.blank?vja=1&amp;pid=7923209b0&amp;color=0,0,0&amp;vpa=96&amp;vtp=1"/>
          <p:cNvSpPr/>
          <p:nvPr/>
        </p:nvSpPr>
        <p:spPr>
          <a:xfrm>
            <a:off x="1024001" y="208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91_1#0dedf52e7?vja=1&amp;pid=7923209b0&amp;color=0,0,0&amp;vtp=1"/>
          <p:cNvSpPr/>
          <p:nvPr/>
        </p:nvSpPr>
        <p:spPr>
          <a:xfrm>
            <a:off x="722376" y="2547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可知，设空处应承接上文，接着说明如何展开关于爱和友谊的主题。G项（然后你可能会想起你经历它们的那些时刻）是对上文情景的思考，并引出下文介绍这样做对写诗的帮助，G项中的Then使得该句与前文构成顺承关系，空后的This即指代设空处。</a:t>
            </a:r>
            <a:endParaRPr lang="en-US" altLang="zh-CN" sz="2200" dirty="0"/>
          </a:p>
        </p:txBody>
      </p:sp>
      <p:sp>
        <p:nvSpPr>
          <p:cNvPr id="8" name="QB_7_BD.192_1#b7c8be4f5?vja=1&amp;pid=7923209b0&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3_1#b7c8be4f5.blank?vja=1&amp;pid=7923209b0&amp;color=0,0,0&amp;vpa=97&amp;vtp=1"/>
          <p:cNvSpPr/>
          <p:nvPr/>
        </p:nvSpPr>
        <p:spPr>
          <a:xfrm>
            <a:off x="1036701" y="40788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10" name="QB_7_AS.194_1#b7c8be4f5?vja=1&amp;pid=7923209b0&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so可知，设空处应介绍某种做法，且与本段主旨句相关。E项（在你的诗中使用创造性的描述和意象）提到了做法，同时呼应本段主题句“避免陈词滥调”。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5_1#22e1cea93?vja=1&amp;pid=7923209b0&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6_1#22e1cea93.blank?vja=1&amp;pid=7923209b0&amp;color=0,0,0&amp;vpa=98&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7_1#22e1cea93?vja=1&amp;pid=7923209b0&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根据设空处位置可知，设空处为本段的主题句。根据下文可知，本段强调了诗歌的韵律性，即“为听而写”。A项（为耳朵而写）符合本段主题。故选A项。</a:t>
            </a:r>
            <a:endParaRPr lang="en-US" altLang="zh-CN" sz="2200" dirty="0"/>
          </a:p>
        </p:txBody>
      </p:sp>
      <p:sp>
        <p:nvSpPr>
          <p:cNvPr id="5" name="QB_7_BD.198_1#4e5159567?vja=1&amp;pid=7923209b0&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9_1#4e5159567.blank?vja=1&amp;pid=7923209b0&amp;color=0,0,0&amp;vpa=99&amp;vtp=1"/>
          <p:cNvSpPr/>
          <p:nvPr/>
        </p:nvSpPr>
        <p:spPr>
          <a:xfrm>
            <a:off x="1024001" y="2084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200_1#4e5159567?vja=1&amp;pid=7923209b0&amp;color=0,0,0&amp;vtp=1"/>
          <p:cNvSpPr/>
          <p:nvPr/>
        </p:nvSpPr>
        <p:spPr>
          <a:xfrm>
            <a:off x="722376" y="2547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根据空后where引导的非限制性定语从句可推知，设空处为主句，应是提到了一个可以集体讨论和创作的地方或组织，D项（你可以加入一个诗歌写作小组）与空后内容衔接紧密，同时与下文“Or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”构成选择关系。故选D项。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94f96323.fixed?vja=1&amp;pid=fbe4cdd2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894f96323.fixed?vja=1&amp;pid=fbe4cdd2f&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894f96323.fixed?vja=1&amp;pid=fbe4cdd2f&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894f96323.fixed?vja=1&amp;pid=fbe4cdd2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bc6f3ee5?vja=1&amp;pid=d1e4eaed7&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1.Having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never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such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problem,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felt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didn’t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know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solve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it.（puzzle）</a:t>
            </a:r>
            <a:endParaRPr lang="en-US" altLang="zh-CN" sz="2000" dirty="0"/>
          </a:p>
        </p:txBody>
      </p:sp>
      <p:sp>
        <p:nvSpPr>
          <p:cNvPr id="4" name="QB_6_AN.202_1#3bc6f3ee5.blank?vja=1&amp;pid=d1e4eaed7&amp;color=0,0,0&amp;vpa=100&amp;vtp=1"/>
          <p:cNvSpPr/>
          <p:nvPr/>
        </p:nvSpPr>
        <p:spPr>
          <a:xfrm>
            <a:off x="4530789" y="1226312"/>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puzzling</a:t>
            </a:r>
            <a:endParaRPr lang="en-US" altLang="zh-CN" sz="2000" dirty="0"/>
          </a:p>
        </p:txBody>
      </p:sp>
      <p:sp>
        <p:nvSpPr>
          <p:cNvPr id="5" name="QB_6_AN.203_1#3bc6f3ee5.blank?vja=1&amp;pid=d1e4eaed7&amp;color=0,0,0&amp;vpa=101&amp;vtp=1"/>
          <p:cNvSpPr/>
          <p:nvPr/>
        </p:nvSpPr>
        <p:spPr>
          <a:xfrm>
            <a:off x="7674483" y="1226312"/>
            <a:ext cx="846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puzzled</a:t>
            </a:r>
            <a:endParaRPr lang="en-US" altLang="zh-CN" sz="2000" dirty="0"/>
          </a:p>
        </p:txBody>
      </p:sp>
      <p:sp>
        <p:nvSpPr>
          <p:cNvPr id="6" name="QB_6_AS.204_1#1f912868a?vja=1&amp;pid=d1e4eaed7&amp;color=0,0,0&amp;vtp=1"/>
          <p:cNvSpPr/>
          <p:nvPr/>
        </p:nvSpPr>
        <p:spPr>
          <a:xfrm>
            <a:off x="722376" y="2077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从来没有遇到过这样令人困惑的问题，感到迷惑不解，不知道如何解决。第一个空修饰名词problem，应用puzzling，意为“令人困惑的”；第二个空作felt的表语，修饰he，表示“困惑的”，应用puzzled。故填puzz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puzzled。</a:t>
            </a:r>
            <a:endParaRPr lang="en-US" altLang="zh-CN" sz="2200" dirty="0"/>
          </a:p>
        </p:txBody>
      </p:sp>
      <p:sp>
        <p:nvSpPr>
          <p:cNvPr id="7" name="QB_6_BD.205_1#20e86de8a?vja=1&amp;pid=d1e4eaed7&amp;color=0,0,0&amp;vtp=1"/>
          <p:cNvSpPr/>
          <p:nvPr/>
        </p:nvSpPr>
        <p:spPr>
          <a:xfrm>
            <a:off x="722376" y="3253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（elegance）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sounded.</a:t>
            </a:r>
            <a:endParaRPr lang="en-US" altLang="zh-CN" sz="2000" dirty="0"/>
          </a:p>
        </p:txBody>
      </p:sp>
      <p:sp>
        <p:nvSpPr>
          <p:cNvPr id="8" name="QB_6_AN.206_1#20e86de8a.blank?vja=1&amp;pid=d1e4eaed7&amp;color=0,0,0&amp;vpa=102&amp;vtp=1"/>
          <p:cNvSpPr/>
          <p:nvPr/>
        </p:nvSpPr>
        <p:spPr>
          <a:xfrm>
            <a:off x="4568889" y="3202559"/>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elegant</a:t>
            </a:r>
            <a:endParaRPr lang="en-US" altLang="zh-CN" sz="2000" dirty="0"/>
          </a:p>
        </p:txBody>
      </p:sp>
      <p:sp>
        <p:nvSpPr>
          <p:cNvPr id="9" name="QB_6_AS.207_1#20e86de8a?vja=1&amp;pid=d1e4eaed7&amp;color=0,0,0&amp;vtp=1"/>
          <p:cNvSpPr/>
          <p:nvPr/>
        </p:nvSpPr>
        <p:spPr>
          <a:xfrm>
            <a:off x="722376" y="3678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句意为：那些词优美的发音让我受到极大的启发。设空处作way的定语，应用形容词。故填elegant。</a:t>
            </a:r>
            <a:endParaRPr lang="en-US" altLang="zh-CN" sz="2200" dirty="0"/>
          </a:p>
        </p:txBody>
      </p:sp>
      <p:sp>
        <p:nvSpPr>
          <p:cNvPr id="10" name="QB_6_BD.208_1#2f5493bcc?vja=1&amp;pid=d1e4eaed7&amp;color=0,0,0&amp;vtp=1"/>
          <p:cNvSpPr/>
          <p:nvPr/>
        </p:nvSpPr>
        <p:spPr>
          <a:xfrm>
            <a:off x="722376" y="44875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endParaRPr lang="en-US" altLang="zh-CN" sz="2000" dirty="0"/>
          </a:p>
        </p:txBody>
      </p:sp>
      <p:sp>
        <p:nvSpPr>
          <p:cNvPr id="11" name="QB_6_AN.209_1#2f5493bcc.blank?vja=1&amp;pid=d1e4eaed7&amp;color=0,0,0&amp;vpa=103&amp;vtp=1"/>
          <p:cNvSpPr/>
          <p:nvPr/>
        </p:nvSpPr>
        <p:spPr>
          <a:xfrm>
            <a:off x="8599996" y="4436745"/>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thoroughly</a:t>
            </a:r>
            <a:endParaRPr lang="en-US" altLang="zh-CN" sz="2000" dirty="0"/>
          </a:p>
        </p:txBody>
      </p:sp>
      <p:sp>
        <p:nvSpPr>
          <p:cNvPr id="12" name="QB_6_AS.210_1#2f5493bcc?vja=1&amp;pid=d1e4eaed7&amp;color=0,0,0&amp;vtp=1"/>
          <p:cNvSpPr/>
          <p:nvPr/>
        </p:nvSpPr>
        <p:spPr>
          <a:xfrm>
            <a:off x="722376" y="53003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句意为：一个人传给另一个人的知识必须仔细记录下来。此处为副词thoroughly作状语，修饰动词recorded。故填thoroughly。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1" grpId="0" animBg="1" build="p"/>
      <p:bldP spid="1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1_1#546e78228?vja=1&amp;pid=d1e4eaed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4.Patrick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a:t>
            </a:r>
            <a:endParaRPr lang="en-US" altLang="zh-CN" sz="2000" dirty="0"/>
          </a:p>
        </p:txBody>
      </p:sp>
      <p:sp>
        <p:nvSpPr>
          <p:cNvPr id="3" name="QB_6_AN.212_1#546e78228.blank?vja=1&amp;pid=d1e4eaed7&amp;color=0,0,0&amp;vpa=104&amp;vtp=1"/>
          <p:cNvSpPr/>
          <p:nvPr/>
        </p:nvSpPr>
        <p:spPr>
          <a:xfrm>
            <a:off x="2859151" y="845313"/>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gently</a:t>
            </a:r>
            <a:endParaRPr lang="en-US" altLang="zh-CN" sz="2000" dirty="0"/>
          </a:p>
        </p:txBody>
      </p:sp>
      <p:sp>
        <p:nvSpPr>
          <p:cNvPr id="4" name="QB_6_AS.213_1#546e78228?vja=1&amp;pid=d1e4eaed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句意为：帕特里克轻轻地拉了下她的胳膊，把她带到一把椅子那里。此处修饰动词took，作状语，应用副词。gentle为形容词，意为“温柔的”，其副词为gently。故填gently。</a:t>
            </a:r>
            <a:endParaRPr lang="en-US" altLang="zh-CN" sz="2200" dirty="0"/>
          </a:p>
        </p:txBody>
      </p:sp>
      <p:sp>
        <p:nvSpPr>
          <p:cNvPr id="5" name="QB_6_BD.214_1#d120914e3?vja=1&amp;pid=d1e4eaed7&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pronounced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（precise）.</a:t>
            </a:r>
            <a:endParaRPr lang="en-US" altLang="zh-CN" sz="2000" dirty="0"/>
          </a:p>
        </p:txBody>
      </p:sp>
      <p:sp>
        <p:nvSpPr>
          <p:cNvPr id="6" name="QB_6_AN.215_1#d120914e3.blank?vja=1&amp;pid=d1e4eaed7&amp;color=0,0,0&amp;vpa=105&amp;vtp=1"/>
          <p:cNvSpPr/>
          <p:nvPr/>
        </p:nvSpPr>
        <p:spPr>
          <a:xfrm>
            <a:off x="5767451" y="2072259"/>
            <a:ext cx="971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precisely</a:t>
            </a:r>
            <a:endParaRPr lang="en-US" altLang="zh-CN" sz="2000" dirty="0"/>
          </a:p>
        </p:txBody>
      </p:sp>
      <p:sp>
        <p:nvSpPr>
          <p:cNvPr id="7" name="QB_6_AS.216_1#d120914e3?vja=1&amp;pid=d1e4eaed7&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句意为：她非常缓慢而准确地读出了这个词。此处修饰动词pronounced，应用副词，与slowly并列作状语。</a:t>
            </a:r>
            <a:endParaRPr lang="en-US" altLang="zh-CN" sz="2200" dirty="0"/>
          </a:p>
        </p:txBody>
      </p:sp>
      <p:sp>
        <p:nvSpPr>
          <p:cNvPr id="8" name="QB_6_BD.217_1#73022235e?vja=1&amp;pid=d1e4eaed7&amp;color=0,0,0&amp;vtp=1"/>
          <p:cNvSpPr/>
          <p:nvPr/>
        </p:nvSpPr>
        <p:spPr>
          <a:xfrm>
            <a:off x="722376" y="3357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9" name="QB_6_AN.218_1#73022235e.blank?vja=1&amp;pid=d1e4eaed7&amp;color=0,0,0&amp;vpa=106&amp;vtp=1"/>
          <p:cNvSpPr/>
          <p:nvPr/>
        </p:nvSpPr>
        <p:spPr>
          <a:xfrm>
            <a:off x="1346264" y="3687445"/>
            <a:ext cx="593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p:txBody>
      </p:sp>
      <p:sp>
        <p:nvSpPr>
          <p:cNvPr id="10" name="QB_6_AS.219_1#73022235e?vja=1&amp;pid=d1e4eaed7&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句意为：随着现代社会的发展和新思想的传播，一些传统可能会逐渐消失。fade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away为固定搭配，意为“逐渐消失”。故填away。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60dfc61e?vja=1&amp;pid=95eb2137d&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1.Dr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Santos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monitoring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complete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（week）</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assignments.</a:t>
            </a:r>
            <a:endParaRPr lang="en-US" altLang="zh-CN" sz="2000" dirty="0"/>
          </a:p>
        </p:txBody>
      </p:sp>
      <p:sp>
        <p:nvSpPr>
          <p:cNvPr id="4" name="QB_6_AN.2_1#060dfc61e.blank?vja=1&amp;pid=95eb2137d&amp;color=0,0,0&amp;vpa=1&amp;vtp=1"/>
          <p:cNvSpPr/>
          <p:nvPr/>
        </p:nvSpPr>
        <p:spPr>
          <a:xfrm>
            <a:off x="7089839" y="1226312"/>
            <a:ext cx="790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weekly</a:t>
            </a:r>
            <a:endParaRPr lang="en-US" altLang="zh-CN" sz="2000" dirty="0"/>
          </a:p>
        </p:txBody>
      </p:sp>
      <p:sp>
        <p:nvSpPr>
          <p:cNvPr id="5" name="QB_6_AS.3_1#db13a90e6?vja=1&amp;pid=95eb2137d&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句意为：桑托斯博士没在检查学生们是否完成了每周的作业。设空处修饰assignments，应用形容词。故填weekly，意为“每周的；一周一次的”。</a:t>
            </a:r>
            <a:endParaRPr lang="en-US" altLang="zh-CN" sz="2200" dirty="0"/>
          </a:p>
        </p:txBody>
      </p:sp>
      <p:sp>
        <p:nvSpPr>
          <p:cNvPr id="6" name="QB_6_BD.4_1#ffc3b44d3?vja=1&amp;pid=95eb2137d&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2000" dirty="0"/>
          </a:p>
        </p:txBody>
      </p:sp>
      <p:sp>
        <p:nvSpPr>
          <p:cNvPr id="7" name="QB_6_AN.5_1#ffc3b44d3.blank?vja=1&amp;pid=95eb2137d&amp;color=0,0,0&amp;vpa=2&amp;vtp=1"/>
          <p:cNvSpPr/>
          <p:nvPr/>
        </p:nvSpPr>
        <p:spPr>
          <a:xfrm>
            <a:off x="7236079" y="2468245"/>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occasional</a:t>
            </a:r>
            <a:endParaRPr lang="en-US" altLang="zh-CN" sz="2000" dirty="0"/>
          </a:p>
        </p:txBody>
      </p:sp>
      <p:sp>
        <p:nvSpPr>
          <p:cNvPr id="8" name="QB_6_AS.6_1#ffc3b44d3?vja=1&amp;pid=95eb2137d&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句意为：给无家可归的人提供免费的食物是好的，但这种偶尔提供食物的做法并不能一劳永逸地解决问题。设空处修饰名词provision，应用形容词作定语。故填occasional。</a:t>
            </a:r>
            <a:endParaRPr lang="en-US" altLang="zh-CN" sz="2200" dirty="0"/>
          </a:p>
        </p:txBody>
      </p:sp>
      <p:sp>
        <p:nvSpPr>
          <p:cNvPr id="9" name="QB_6_BD.7_1#f25dc1a26?vja=1&amp;pid=95eb2137d&amp;color=0,0,0&amp;vtp=1"/>
          <p:cNvSpPr/>
          <p:nvPr/>
        </p:nvSpPr>
        <p:spPr>
          <a:xfrm>
            <a:off x="722376" y="4119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endParaRPr lang="en-US" altLang="zh-CN" sz="2000" dirty="0"/>
          </a:p>
        </p:txBody>
      </p:sp>
      <p:sp>
        <p:nvSpPr>
          <p:cNvPr id="10" name="QB_6_AN.8_1#f25dc1a26.blank?vja=1&amp;pid=95eb2137d&amp;color=0,0,0&amp;vpa=3&amp;vtp=1"/>
          <p:cNvSpPr/>
          <p:nvPr/>
        </p:nvSpPr>
        <p:spPr>
          <a:xfrm>
            <a:off x="795401" y="4449445"/>
            <a:ext cx="1198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appearance</a:t>
            </a:r>
            <a:endParaRPr lang="en-US" altLang="zh-CN" sz="2000" dirty="0"/>
          </a:p>
        </p:txBody>
      </p:sp>
      <p:sp>
        <p:nvSpPr>
          <p:cNvPr id="11" name="QB_6_AS.9_1#f25dc1a26?vja=1&amp;pid=95eb2137d&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句意为：多亏了（人们）在环境保护方面的努力，这片湿地已经恢复到它原来的样子。设空处作介词to的宾语，且被形容词性物主代词its和形容词original修饰，应用名词，表示“外观；外表”。故填appearance。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0_1#132c7659c?vja=1&amp;pid=d1e4eaed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p:txBody>
      </p:sp>
      <p:sp>
        <p:nvSpPr>
          <p:cNvPr id="3" name="QB_6_AN.221_1#132c7659c.blank?vja=1&amp;pid=d1e4eaed7&amp;color=0,0,0&amp;vpa=107&amp;vtp=1"/>
          <p:cNvSpPr/>
          <p:nvPr/>
        </p:nvSpPr>
        <p:spPr>
          <a:xfrm>
            <a:off x="9516047" y="858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6_AS.222_1#132c7659c?vja=1&amp;pid=d1e4eaed7&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句意为：据报道，占座的两名乘客已经被禁止乘坐火车180天。ban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sth意为“禁止某人做某事”，为固定搭配。故填from。</a:t>
            </a:r>
            <a:endParaRPr lang="en-US" altLang="zh-CN" sz="2200" dirty="0"/>
          </a:p>
        </p:txBody>
      </p:sp>
      <p:sp>
        <p:nvSpPr>
          <p:cNvPr id="5" name="QB_6_BD.223_1#f3717644c?vja=1&amp;pid=d1e4eaed7&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6" name="QB_6_AN.224_1#f3717644c.blank?vja=1&amp;pid=d1e4eaed7&amp;color=0,0,0&amp;vpa=108&amp;vtp=1"/>
          <p:cNvSpPr/>
          <p:nvPr/>
        </p:nvSpPr>
        <p:spPr>
          <a:xfrm>
            <a:off x="2830576" y="2836545"/>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connecting</a:t>
            </a:r>
            <a:endParaRPr lang="en-US" altLang="zh-CN" sz="2000" dirty="0"/>
          </a:p>
        </p:txBody>
      </p:sp>
      <p:sp>
        <p:nvSpPr>
          <p:cNvPr id="7" name="QB_6_AS.225_1#f3717644c?vja=1&amp;pid=d1e4eaed7&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阿璞”的形象已经作为中国大熊猫的官方形象进行广泛宣传，并成为连接中国与世界其他地方的桥梁。句中已有谓语，设空处应用非谓语形式，connect与所修饰词bridge之间为逻辑上的主动关系，故应用现在分词connec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6_1#27022f8e0?vja=1&amp;pid=d1e4eaed7&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endParaRPr lang="en-US" altLang="zh-CN" sz="2000" dirty="0"/>
          </a:p>
        </p:txBody>
      </p:sp>
      <p:sp>
        <p:nvSpPr>
          <p:cNvPr id="3" name="QB_6_AN.227_1#27022f8e0.blank?vja=1&amp;pid=d1e4eaed7&amp;color=0,0,0&amp;mp=1&amp;vpa=109&amp;vtp=1"/>
          <p:cNvSpPr/>
          <p:nvPr/>
        </p:nvSpPr>
        <p:spPr>
          <a:xfrm>
            <a:off x="7888034" y="845313"/>
            <a:ext cx="1016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sweep</a:t>
            </a:r>
            <a:endParaRPr lang="en-US" altLang="zh-CN" sz="2000" dirty="0"/>
          </a:p>
        </p:txBody>
      </p:sp>
      <p:sp>
        <p:nvSpPr>
          <p:cNvPr id="4" name="QB_6_AS.228_1#27022f8e0?vja=1&amp;pid=d1e4eaed7&amp;color=0,0,0&amp;vtp=1"/>
          <p:cNvSpPr/>
          <p:nvPr/>
        </p:nvSpPr>
        <p:spPr>
          <a:xfrm>
            <a:off x="722376" y="16968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句意为：其他的小年活动包括打扫房屋以清除霉运和贴春联来招财。此处应用不定式短语作目的状语。</a:t>
            </a:r>
            <a:endParaRPr lang="en-US" altLang="zh-CN" sz="2200" dirty="0"/>
          </a:p>
        </p:txBody>
      </p:sp>
      <p:sp>
        <p:nvSpPr>
          <p:cNvPr id="5" name="QB_6_BD.229_1#ea2a4164b?vja=1&amp;pid=d1e4eaed7&amp;color=0,0,0&amp;vtp=1"/>
          <p:cNvSpPr/>
          <p:nvPr/>
        </p:nvSpPr>
        <p:spPr>
          <a:xfrm>
            <a:off x="722376" y="2506091"/>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6" name="QB_6_AN.230_1#ea2a4164b.blank?vja=1&amp;pid=d1e4eaed7&amp;color=0,0,0&amp;vpa=110&amp;vtp=1"/>
          <p:cNvSpPr/>
          <p:nvPr/>
        </p:nvSpPr>
        <p:spPr>
          <a:xfrm>
            <a:off x="9339009" y="2455291"/>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coming</a:t>
            </a:r>
            <a:endParaRPr lang="en-US" altLang="zh-CN" sz="2000" dirty="0"/>
          </a:p>
        </p:txBody>
      </p:sp>
      <p:sp>
        <p:nvSpPr>
          <p:cNvPr id="7" name="QB_6_AS.231_1#ea2a4164b?vja=1&amp;pid=d1e4eaed7&amp;color=0,0,0&amp;vtp=1"/>
          <p:cNvSpPr/>
          <p:nvPr/>
        </p:nvSpPr>
        <p:spPr>
          <a:xfrm>
            <a:off x="722376" y="3306445"/>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句意为：当工人们在大楼里工作时，有人看到浓烟冒了出来。此处为“see+宾语+宾补”结构的被动式，设空处作主语补足语，come与逻辑主语heavy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smoke之间为主动关系，且表示动作正在进行，应用现在分词形式。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d698485f?vja=1&amp;pid=cc07b6e14&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32_1#99d0bfc66?vja=1&amp;pid=cc07b6e14&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1.父母应该积极地督促孩子利用机会参加运动队。（urge;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endParaRPr lang="en-US" altLang="zh-CN" sz="2000" dirty="0"/>
          </a:p>
        </p:txBody>
      </p:sp>
      <p:sp>
        <p:nvSpPr>
          <p:cNvPr id="4" name="QB_6_AN.233_1#99d0bfc66.blank?vja=1&amp;pid=cc07b6e14&amp;color=0,0,0&amp;vpa=111&amp;vtp=1"/>
          <p:cNvSpPr/>
          <p:nvPr/>
        </p:nvSpPr>
        <p:spPr>
          <a:xfrm>
            <a:off x="3465576" y="1607947"/>
            <a:ext cx="50342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urge</a:t>
            </a:r>
            <a:endParaRPr lang="en-US" altLang="zh-CN" sz="2000" dirty="0"/>
          </a:p>
        </p:txBody>
      </p:sp>
      <p:sp>
        <p:nvSpPr>
          <p:cNvPr id="5" name="QB_6_AN.234_1#99d0bfc66.blank?vja=1&amp;pid=cc07b6e14&amp;color=0,0,0&amp;vpa=112&amp;vtp=1"/>
          <p:cNvSpPr/>
          <p:nvPr/>
        </p:nvSpPr>
        <p:spPr>
          <a:xfrm>
            <a:off x="4245039" y="1620647"/>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6" name="QB_6_AN.235_1#99d0bfc66.blank?vja=1&amp;pid=cc07b6e14&amp;color=0,0,0&amp;vpa=113&amp;vtp=1"/>
          <p:cNvSpPr/>
          <p:nvPr/>
        </p:nvSpPr>
        <p:spPr>
          <a:xfrm>
            <a:off x="5049901" y="1620647"/>
            <a:ext cx="887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p:txBody>
      </p:sp>
      <p:sp>
        <p:nvSpPr>
          <p:cNvPr id="7" name="QB_6_AN.236_1#99d0bfc66.blank?vja=1&amp;pid=cc07b6e14&amp;color=0,0,0&amp;vpa=114&amp;vtp=1"/>
          <p:cNvSpPr/>
          <p:nvPr/>
        </p:nvSpPr>
        <p:spPr>
          <a:xfrm>
            <a:off x="6223064" y="162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B_6_AN.237_1#99d0bfc66.blank?vja=1&amp;pid=cc07b6e14&amp;color=0,0,0&amp;vpa=115&amp;vtp=1"/>
          <p:cNvSpPr/>
          <p:nvPr/>
        </p:nvSpPr>
        <p:spPr>
          <a:xfrm>
            <a:off x="6773926" y="1620647"/>
            <a:ext cx="479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9" name="QB_6_AN.238_1#99d0bfc66.blank?vja=1&amp;pid=cc07b6e14&amp;color=0,0,0&amp;vpa=116&amp;vtp=1"/>
          <p:cNvSpPr/>
          <p:nvPr/>
        </p:nvSpPr>
        <p:spPr>
          <a:xfrm>
            <a:off x="7578789" y="1607947"/>
            <a:ext cx="1085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advantage</a:t>
            </a:r>
            <a:endParaRPr lang="en-US" altLang="zh-CN" sz="2000" dirty="0"/>
          </a:p>
        </p:txBody>
      </p:sp>
      <p:sp>
        <p:nvSpPr>
          <p:cNvPr id="10" name="QB_6_AN.239_1#99d0bfc66.blank?vja=1&amp;pid=cc07b6e14&amp;color=0,0,0&amp;vpa=117&amp;vtp=1"/>
          <p:cNvSpPr/>
          <p:nvPr/>
        </p:nvSpPr>
        <p:spPr>
          <a:xfrm>
            <a:off x="8967851" y="1620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1" name="QB_6_AS.240_1#99d0bfc66?vja=1&amp;pid=cc07b6e14&amp;color=0,0,0&amp;vtp=1"/>
          <p:cNvSpPr/>
          <p:nvPr/>
        </p:nvSpPr>
        <p:spPr>
          <a:xfrm>
            <a:off x="722376" y="2417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sth意为“督促某人做某事”；take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of意为“利用”。</a:t>
            </a:r>
            <a:endParaRPr lang="en-US" altLang="zh-CN" sz="2200" dirty="0"/>
          </a:p>
        </p:txBody>
      </p:sp>
      <p:sp>
        <p:nvSpPr>
          <p:cNvPr id="12" name="QB_6_BD.241_1#184a3b15e?vja=1&amp;pid=cc07b6e14&amp;color=0,0,0&amp;vtp=1"/>
          <p:cNvSpPr/>
          <p:nvPr/>
        </p:nvSpPr>
        <p:spPr>
          <a:xfrm>
            <a:off x="722376" y="2810065"/>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2.暴露在核辐射下可能会对人的健康造成极大的危害。（cause）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13" name="QB_6_AN.242_1#184a3b15e.blank?vja=1&amp;pid=cc07b6e14&amp;color=0,0,0&amp;vpa=118&amp;vtp=1"/>
          <p:cNvSpPr/>
          <p:nvPr/>
        </p:nvSpPr>
        <p:spPr>
          <a:xfrm>
            <a:off x="5249926" y="3152965"/>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cause</a:t>
            </a:r>
            <a:endParaRPr lang="en-US" altLang="zh-CN" sz="2000" dirty="0"/>
          </a:p>
        </p:txBody>
      </p:sp>
      <p:sp>
        <p:nvSpPr>
          <p:cNvPr id="14" name="QB_6_AN.243_1#184a3b15e.blank?vja=1&amp;pid=cc07b6e14&amp;color=0,0,0&amp;vpa=119&amp;vtp=1"/>
          <p:cNvSpPr/>
          <p:nvPr/>
        </p:nvSpPr>
        <p:spPr>
          <a:xfrm>
            <a:off x="6164326" y="3140265"/>
            <a:ext cx="563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endParaRPr lang="en-US" altLang="zh-CN" sz="2000" dirty="0"/>
          </a:p>
        </p:txBody>
      </p:sp>
      <p:sp>
        <p:nvSpPr>
          <p:cNvPr id="15" name="QB_6_AN.244_1#184a3b15e.blank?vja=1&amp;pid=cc07b6e14&amp;color=0,0,0&amp;vpa=120&amp;vtp=1"/>
          <p:cNvSpPr/>
          <p:nvPr/>
        </p:nvSpPr>
        <p:spPr>
          <a:xfrm>
            <a:off x="7053326" y="3152965"/>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a:t>
            </a:r>
            <a:endParaRPr lang="en-US" altLang="zh-CN" sz="2000" dirty="0"/>
          </a:p>
        </p:txBody>
      </p:sp>
      <p:sp>
        <p:nvSpPr>
          <p:cNvPr id="16" name="QB_6_AN.245_1#184a3b15e.blank?vja=1&amp;pid=cc07b6e14&amp;color=0,0,0&amp;vpa=121&amp;vtp=1"/>
          <p:cNvSpPr/>
          <p:nvPr/>
        </p:nvSpPr>
        <p:spPr>
          <a:xfrm>
            <a:off x="7916926" y="315296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7" name="QB_6_AS.246_1#184a3b15e?vja=1&amp;pid=cc07b6e14&amp;color=0,0,0&amp;vtp=1"/>
          <p:cNvSpPr/>
          <p:nvPr/>
        </p:nvSpPr>
        <p:spPr>
          <a:xfrm>
            <a:off x="722376" y="3573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造成危害”。</a:t>
            </a:r>
            <a:endParaRPr lang="en-US" altLang="zh-CN" sz="2200" dirty="0"/>
          </a:p>
        </p:txBody>
      </p:sp>
      <p:sp>
        <p:nvSpPr>
          <p:cNvPr id="18" name="QB_6_BD.247_1#8d68e1e18?vja=1&amp;pid=cc07b6e14&amp;color=0,0,0&amp;vtp=1"/>
          <p:cNvSpPr/>
          <p:nvPr/>
        </p:nvSpPr>
        <p:spPr>
          <a:xfrm>
            <a:off x="722376" y="3965765"/>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3.正是那些甘愿给予却不求索取的人才值得被尊重。（deserve）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9" name="QB_6_AN.248_1#8d68e1e18.blank?vja=1&amp;pid=cc07b6e14&amp;color=0,0,0&amp;vpa=122&amp;vtp=1"/>
          <p:cNvSpPr/>
          <p:nvPr/>
        </p:nvSpPr>
        <p:spPr>
          <a:xfrm>
            <a:off x="7413689" y="4308665"/>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deserve</a:t>
            </a:r>
            <a:endParaRPr lang="en-US" altLang="zh-CN" sz="2000" dirty="0"/>
          </a:p>
        </p:txBody>
      </p:sp>
      <p:sp>
        <p:nvSpPr>
          <p:cNvPr id="20" name="QB_6_AN.249_1#8d68e1e18.blank?vja=1&amp;pid=cc07b6e14&amp;color=0,0,0&amp;vpa=123&amp;vtp=1"/>
          <p:cNvSpPr/>
          <p:nvPr/>
        </p:nvSpPr>
        <p:spPr>
          <a:xfrm>
            <a:off x="8531289" y="430866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1" name="QB_6_AN.250_1#8d68e1e18.blank?vja=1&amp;pid=cc07b6e14&amp;color=0,0,0&amp;vpa=124&amp;vtp=1"/>
          <p:cNvSpPr/>
          <p:nvPr/>
        </p:nvSpPr>
        <p:spPr>
          <a:xfrm>
            <a:off x="9077389" y="4308665"/>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22" name="QB_6_AN.251_1#8d68e1e18.blank?vja=1&amp;pid=cc07b6e14&amp;color=0,0,0&amp;vpa=125&amp;vtp=1"/>
          <p:cNvSpPr/>
          <p:nvPr/>
        </p:nvSpPr>
        <p:spPr>
          <a:xfrm>
            <a:off x="9674289" y="4295965"/>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respected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3"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2_1#7c19325d6?vja=1&amp;pid=cc07b6e14&amp;color=0,0,0&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4.北京烤鸭被认为是品尝鸭肉的最佳方法之一，已享誉国内外。（regard;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Duck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duck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2000" dirty="0"/>
          </a:p>
        </p:txBody>
      </p:sp>
      <p:sp>
        <p:nvSpPr>
          <p:cNvPr id="3" name="QB_6_AN.253_1#7c19325d6.blank?vja=1&amp;pid=cc07b6e14&amp;color=0,0,0&amp;vpa=126&amp;vtp=1"/>
          <p:cNvSpPr/>
          <p:nvPr/>
        </p:nvSpPr>
        <p:spPr>
          <a:xfrm>
            <a:off x="3159189" y="1230200"/>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regarded</a:t>
            </a:r>
            <a:endParaRPr lang="en-US" altLang="zh-CN" sz="2000" dirty="0"/>
          </a:p>
        </p:txBody>
      </p:sp>
      <p:sp>
        <p:nvSpPr>
          <p:cNvPr id="4" name="QB_6_AN.254_1#7c19325d6.blank?vja=1&amp;pid=cc07b6e14&amp;color=0,0,0&amp;vpa=127&amp;vtp=1"/>
          <p:cNvSpPr/>
          <p:nvPr/>
        </p:nvSpPr>
        <p:spPr>
          <a:xfrm>
            <a:off x="4419664" y="1242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5" name="QB_6_AN.255_1#7c19325d6.blank?vja=1&amp;pid=cc07b6e14&amp;color=0,0,0&amp;vpa=128&amp;vtp=1"/>
          <p:cNvSpPr/>
          <p:nvPr/>
        </p:nvSpPr>
        <p:spPr>
          <a:xfrm>
            <a:off x="9067864" y="1242900"/>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6" name="QB_6_AN.256_1#7c19325d6.blank?vja=1&amp;pid=cc07b6e14&amp;color=0,0,0&amp;vpa=129&amp;vtp=1"/>
          <p:cNvSpPr/>
          <p:nvPr/>
        </p:nvSpPr>
        <p:spPr>
          <a:xfrm>
            <a:off x="9756839" y="1230200"/>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earned/enjoyed</a:t>
            </a:r>
            <a:endParaRPr lang="en-US" altLang="zh-CN" sz="2000" dirty="0"/>
          </a:p>
        </p:txBody>
      </p:sp>
      <p:sp>
        <p:nvSpPr>
          <p:cNvPr id="7" name="QB_6_AN.257_1#7c19325d6.blank?vja=1&amp;pid=cc07b6e14&amp;color=0,0,0&amp;vpa=130&amp;vtp=1"/>
          <p:cNvSpPr/>
          <p:nvPr/>
        </p:nvSpPr>
        <p:spPr>
          <a:xfrm>
            <a:off x="808101" y="1623900"/>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B_6_AN.258_1#7c19325d6.blank?vja=1&amp;pid=cc07b6e14&amp;color=0,0,0&amp;vpa=131&amp;vtp=1"/>
          <p:cNvSpPr/>
          <p:nvPr/>
        </p:nvSpPr>
        <p:spPr>
          <a:xfrm>
            <a:off x="1303401" y="16112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reputation</a:t>
            </a:r>
            <a:endParaRPr lang="en-US" altLang="zh-CN" sz="2000" dirty="0"/>
          </a:p>
        </p:txBody>
      </p:sp>
      <p:sp>
        <p:nvSpPr>
          <p:cNvPr id="9" name="QB_6_BD.259_1#e895baf16?vja=1&amp;pid=cc07b6e14&amp;color=0,0,0&amp;vtp=1"/>
          <p:cNvSpPr/>
          <p:nvPr/>
        </p:nvSpPr>
        <p:spPr>
          <a:xfrm>
            <a:off x="722376" y="2052270"/>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5.从生意场上退休后，他致力于残障人士福利事业。（retire；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现在分词作状语）</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welfare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disabled.</a:t>
            </a:r>
            <a:endParaRPr lang="en-US" altLang="zh-CN" sz="2000" dirty="0"/>
          </a:p>
        </p:txBody>
      </p:sp>
      <p:sp>
        <p:nvSpPr>
          <p:cNvPr id="10" name="QB_6_AN.260_1#e895baf16.blank?vja=1&amp;pid=cc07b6e14&amp;color=0,0,0&amp;vpa=132&amp;vtp=1"/>
          <p:cNvSpPr/>
          <p:nvPr/>
        </p:nvSpPr>
        <p:spPr>
          <a:xfrm>
            <a:off x="808101" y="2382470"/>
            <a:ext cx="804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Having</a:t>
            </a:r>
            <a:endParaRPr lang="en-US" altLang="zh-CN" sz="2000" dirty="0"/>
          </a:p>
        </p:txBody>
      </p:sp>
      <p:sp>
        <p:nvSpPr>
          <p:cNvPr id="11" name="QB_6_AN.261_1#e895baf16.blank?vja=1&amp;pid=cc07b6e14&amp;color=0,0,0&amp;vpa=133&amp;vtp=1"/>
          <p:cNvSpPr/>
          <p:nvPr/>
        </p:nvSpPr>
        <p:spPr>
          <a:xfrm>
            <a:off x="1925701" y="2395170"/>
            <a:ext cx="717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retired</a:t>
            </a:r>
            <a:endParaRPr lang="en-US" altLang="zh-CN" sz="2000" dirty="0"/>
          </a:p>
        </p:txBody>
      </p:sp>
      <p:sp>
        <p:nvSpPr>
          <p:cNvPr id="12" name="QB_6_AN.262_1#e895baf16.blank?vja=1&amp;pid=cc07b6e14&amp;color=0,0,0&amp;vpa=134&amp;vtp=1"/>
          <p:cNvSpPr/>
          <p:nvPr/>
        </p:nvSpPr>
        <p:spPr>
          <a:xfrm>
            <a:off x="2967101" y="2395170"/>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3" name="QB_6_AN.263_1#e895baf16.blank?vja=1&amp;pid=cc07b6e14&amp;color=0,0,0&amp;vpa=135&amp;vtp=1"/>
          <p:cNvSpPr/>
          <p:nvPr/>
        </p:nvSpPr>
        <p:spPr>
          <a:xfrm>
            <a:off x="3792601" y="2395170"/>
            <a:ext cx="915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business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04d886d5?vja=1&amp;pid=b06e0b201&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1.Mr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Johnson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only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foreign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teacher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（invite）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meeting.</a:t>
            </a:r>
            <a:endParaRPr lang="en-US" altLang="zh-CN" sz="2000" dirty="0"/>
          </a:p>
        </p:txBody>
      </p:sp>
      <p:sp>
        <p:nvSpPr>
          <p:cNvPr id="4" name="QB_6_AN.265_1#e04d886d5.blank?vja=1&amp;pid=b06e0b201&amp;color=0,0,0&amp;vpa=136&amp;vtp=1"/>
          <p:cNvSpPr/>
          <p:nvPr/>
        </p:nvSpPr>
        <p:spPr>
          <a:xfrm>
            <a:off x="5408676" y="1239012"/>
            <a:ext cx="14509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invited</a:t>
            </a:r>
            <a:endParaRPr lang="en-US" altLang="zh-CN" sz="2000" dirty="0"/>
          </a:p>
        </p:txBody>
      </p:sp>
      <p:sp>
        <p:nvSpPr>
          <p:cNvPr id="5" name="QB_6_AS.266_1#b25dcd56a?vja=1&amp;pid=b06e0b201&amp;color=0,0,0&amp;vtp=1"/>
          <p:cNvSpPr/>
          <p:nvPr/>
        </p:nvSpPr>
        <p:spPr>
          <a:xfrm>
            <a:off x="722376" y="1696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句意为：约翰逊先生是唯一受邀参加会议的外教。分析句子结构可知，设空处作后置定语，修饰the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teacher，当名词前有the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only、形容词最高级、序数词等修饰时，常用不定式作后置定语；此处invite与foreign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teacher之间为逻辑上的被动关系，应用不定式的被动式。</a:t>
            </a:r>
            <a:endParaRPr lang="en-US" altLang="zh-CN" sz="2200" dirty="0"/>
          </a:p>
        </p:txBody>
      </p:sp>
      <p:sp>
        <p:nvSpPr>
          <p:cNvPr id="6" name="QB_6_BD.267_1#6f0d4dc1f?vja=1&amp;pid=b06e0b201&amp;color=0,0,0&amp;vtp=1"/>
          <p:cNvSpPr/>
          <p:nvPr/>
        </p:nvSpPr>
        <p:spPr>
          <a:xfrm>
            <a:off x="722376" y="2872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eagerness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endParaRPr lang="en-US" altLang="zh-CN" sz="2000" dirty="0"/>
          </a:p>
        </p:txBody>
      </p:sp>
      <p:sp>
        <p:nvSpPr>
          <p:cNvPr id="7" name="QB_6_AN.268_1#6f0d4dc1f.blank?vja=1&amp;pid=b06e0b201&amp;color=0,0,0&amp;vpa=137&amp;vtp=1"/>
          <p:cNvSpPr/>
          <p:nvPr/>
        </p:nvSpPr>
        <p:spPr>
          <a:xfrm>
            <a:off x="2578164" y="2821559"/>
            <a:ext cx="6905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8" name="QB_6_AS.269_1#6f0d4dc1f?vja=1&amp;pid=b06e0b201&amp;color=0,0,0&amp;vtp=1"/>
          <p:cNvSpPr/>
          <p:nvPr/>
        </p:nvSpPr>
        <p:spPr>
          <a:xfrm>
            <a:off x="722376" y="3255582"/>
            <a:ext cx="11052175"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此处位于抽象名词eagerness后，说明eagerness的内容，应用不定式作后置定语。故填to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200" dirty="0"/>
          </a:p>
        </p:txBody>
      </p:sp>
      <p:sp>
        <p:nvSpPr>
          <p:cNvPr id="9" name="QB_6_BD.270_1#bc3e8d83d?vja=1&amp;pid=b06e0b201&amp;color=0,0,0&amp;vtp=1"/>
          <p:cNvSpPr/>
          <p:nvPr/>
        </p:nvSpPr>
        <p:spPr>
          <a:xfrm>
            <a:off x="722376" y="3644900"/>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endParaRPr lang="en-US" altLang="zh-CN" sz="2000" dirty="0"/>
          </a:p>
        </p:txBody>
      </p:sp>
      <p:sp>
        <p:nvSpPr>
          <p:cNvPr id="10" name="QB_6_AN.271_1#bc3e8d83d.blank?vja=1&amp;pid=b06e0b201&amp;color=0,0,0&amp;vpa=138&amp;vtp=1"/>
          <p:cNvSpPr/>
          <p:nvPr/>
        </p:nvSpPr>
        <p:spPr>
          <a:xfrm>
            <a:off x="3103626" y="3606800"/>
            <a:ext cx="717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a:t>
            </a:r>
            <a:endParaRPr lang="en-US" altLang="zh-CN" sz="2000" dirty="0"/>
          </a:p>
        </p:txBody>
      </p:sp>
      <p:sp>
        <p:nvSpPr>
          <p:cNvPr id="11" name="QB_6_AS.272_1#bc3e8d83d?vja=1&amp;pid=b06e0b201&amp;color=0,0,0&amp;vtp=1"/>
          <p:cNvSpPr/>
          <p:nvPr/>
        </p:nvSpPr>
        <p:spPr>
          <a:xfrm>
            <a:off x="722376" y="4071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此处是“see+宾语+宾补”结构转换为被动形式，原本作宾语补足语省略to的不定式，此时成为主语补足语，to须还原。故填to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3_1#0df0852d5?vja=1&amp;pid=b06e0b201&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starvation.</a:t>
            </a:r>
            <a:endParaRPr lang="en-US" altLang="zh-CN" sz="2000" dirty="0"/>
          </a:p>
        </p:txBody>
      </p:sp>
      <p:sp>
        <p:nvSpPr>
          <p:cNvPr id="3" name="QB_6_AN.274_1#0df0852d5.blank?vja=1&amp;pid=b06e0b201&amp;color=0,0,0&amp;vpa=139&amp;vtp=1"/>
          <p:cNvSpPr/>
          <p:nvPr/>
        </p:nvSpPr>
        <p:spPr>
          <a:xfrm>
            <a:off x="5765165" y="845313"/>
            <a:ext cx="1196975"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struggle</a:t>
            </a:r>
            <a:endParaRPr lang="en-US" altLang="zh-CN" sz="2000" dirty="0"/>
          </a:p>
        </p:txBody>
      </p:sp>
      <p:sp>
        <p:nvSpPr>
          <p:cNvPr id="4" name="QB_6_AS.275_1#0df0852d5?vja=1&amp;pid=b06e0b201&amp;color=0,0,0&amp;vtp=1"/>
          <p:cNvSpPr/>
          <p:nvPr/>
        </p:nvSpPr>
        <p:spPr>
          <a:xfrm>
            <a:off x="722376" y="1696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句意为：巨大的生存欲望驱使他们不顾发烧和饥饿的折磨，一路挣扎着走出茂密的森林。drive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sth意为“迫使某人做某事”，所以此处应用不定式作宾补，结合句意可知，此处表示主动意义。故填to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struggle。</a:t>
            </a:r>
            <a:endParaRPr lang="en-US" altLang="zh-CN" sz="2200" dirty="0"/>
          </a:p>
        </p:txBody>
      </p:sp>
      <p:sp>
        <p:nvSpPr>
          <p:cNvPr id="5" name="QB_6_BD.276_1#f1ed41ac6?vja=1&amp;pid=b06e0b201&amp;color=0,0,0&amp;vtp=1"/>
          <p:cNvSpPr/>
          <p:nvPr/>
        </p:nvSpPr>
        <p:spPr>
          <a:xfrm>
            <a:off x="722376" y="2877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endParaRPr lang="en-US" altLang="zh-CN" sz="2000" dirty="0"/>
          </a:p>
        </p:txBody>
      </p:sp>
      <p:sp>
        <p:nvSpPr>
          <p:cNvPr id="6" name="QB_6_AN.277_1#f1ed41ac6.blank?vja=1&amp;pid=b06e0b201&amp;color=0,0,0&amp;vpa=140&amp;vtp=1"/>
          <p:cNvSpPr/>
          <p:nvPr/>
        </p:nvSpPr>
        <p:spPr>
          <a:xfrm>
            <a:off x="4591622" y="2839847"/>
            <a:ext cx="23383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solved/to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solve</a:t>
            </a:r>
            <a:endParaRPr lang="en-US" altLang="zh-CN" sz="2000" dirty="0"/>
          </a:p>
        </p:txBody>
      </p:sp>
      <p:sp>
        <p:nvSpPr>
          <p:cNvPr id="7" name="QB_6_AS.278_1#f1ed41ac6?vja=1&amp;pid=b06e0b201&amp;color=0,0,0&amp;vtp=1"/>
          <p:cNvSpPr/>
          <p:nvPr/>
        </p:nvSpPr>
        <p:spPr>
          <a:xfrm>
            <a:off x="722376" y="36780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我们做好在月球上长期停留的准备之前，还有许多问题需要解决。结合句意可知，此处指“待解决”，表示将来的动作，应用动词不定式作定语，且动词solve和problems之间是逻辑上的被动关系，故用动词不定式的被动式，也可用不定式的主动形式表被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9_1#a0099feb5?vja=1&amp;pid=b06e0b201&amp;color=0,0,0&amp;vtp=1&amp;bt=1"/>
          <p:cNvSpPr/>
          <p:nvPr/>
        </p:nvSpPr>
        <p:spPr>
          <a:xfrm>
            <a:off x="722376" y="896113"/>
            <a:ext cx="10753344" cy="696849"/>
          </a:xfrm>
          <a:prstGeom prst="rect">
            <a:avLst/>
          </a:prstGeom>
          <a:noFill/>
        </p:spPr>
        <p:txBody>
          <a:bodyPr wrap="square" lIns="0" tIns="0" rIns="0" bIns="0" rtlCol="0" anchor="t"/>
          <a:lstStyle/>
          <a:p>
            <a:pPr algn="just">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endParaRPr lang="en-US" altLang="zh-CN" sz="2000" dirty="0"/>
          </a:p>
        </p:txBody>
      </p:sp>
      <p:sp>
        <p:nvSpPr>
          <p:cNvPr id="3" name="QB_6_AN.280_1#a0099feb5.blank?vja=1&amp;pid=b06e0b201&amp;color=0,0,0&amp;vpa=141&amp;vtp=1"/>
          <p:cNvSpPr/>
          <p:nvPr/>
        </p:nvSpPr>
        <p:spPr>
          <a:xfrm>
            <a:off x="3821176" y="845313"/>
            <a:ext cx="915988"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recycled</a:t>
            </a:r>
            <a:endParaRPr lang="en-US" altLang="zh-CN" sz="2000" dirty="0"/>
          </a:p>
        </p:txBody>
      </p:sp>
      <p:sp>
        <p:nvSpPr>
          <p:cNvPr id="4" name="QB_6_AS.281_1#a0099feb5?vja=1&amp;pid=b06e0b201&amp;color=0,0,0&amp;vtp=1"/>
          <p:cNvSpPr/>
          <p:nvPr/>
        </p:nvSpPr>
        <p:spPr>
          <a:xfrm>
            <a:off x="722376" y="1665034"/>
            <a:ext cx="10753344" cy="1099122"/>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句意为：我们用学校艺术社回收的彩色包装纸来包装节日礼物，将废弃物变成了有用的东西。根据句意和by可知，wrapping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paper和recycle之间是逻辑上的被动关系，因此用过去分词作后置定语，表被动和完成。故填recycled。</a:t>
            </a:r>
            <a:endParaRPr lang="en-US" altLang="zh-CN" sz="2200" dirty="0"/>
          </a:p>
        </p:txBody>
      </p:sp>
      <p:sp>
        <p:nvSpPr>
          <p:cNvPr id="5" name="QB_6_BD.282_1#4c2498633?vja=1&amp;pid=b06e0b201&amp;color=0,0,0&amp;vtp=1"/>
          <p:cNvSpPr/>
          <p:nvPr/>
        </p:nvSpPr>
        <p:spPr>
          <a:xfrm>
            <a:off x="722376" y="2793873"/>
            <a:ext cx="10753344" cy="700151"/>
          </a:xfrm>
          <a:prstGeom prst="rect">
            <a:avLst/>
          </a:prstGeom>
          <a:noFill/>
        </p:spPr>
        <p:txBody>
          <a:bodyPr wrap="square" lIns="0" tIns="0" rIns="0" bIns="0" rtlCol="0" anchor="t"/>
          <a:lstStyle/>
          <a:p>
            <a:pPr algn="just">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6" name="QB_6_AN.283_1#4c2498633.blank?vja=1&amp;pid=b06e0b201&amp;color=0,0,0&amp;vpa=142&amp;vtp=1"/>
          <p:cNvSpPr/>
          <p:nvPr/>
        </p:nvSpPr>
        <p:spPr>
          <a:xfrm>
            <a:off x="8329168" y="2755773"/>
            <a:ext cx="747713"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hidden</a:t>
            </a:r>
            <a:endParaRPr lang="en-US" altLang="zh-CN" sz="2000" dirty="0"/>
          </a:p>
        </p:txBody>
      </p:sp>
      <p:sp>
        <p:nvSpPr>
          <p:cNvPr id="7" name="QB_6_AS.284_1#4c2498633?vja=1&amp;pid=b06e0b201&amp;color=0,0,0&amp;vtp=1"/>
          <p:cNvSpPr/>
          <p:nvPr/>
        </p:nvSpPr>
        <p:spPr>
          <a:xfrm>
            <a:off x="722376" y="3565970"/>
            <a:ext cx="10753344" cy="736410"/>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句意为：在艺术评论中，你必须假设艺术家在作品中有一个隐藏的秘密信息。设空处作后置定语，修饰message；hide与message之间是逻辑上的被动关系，应用过去分词。故填hidden。</a:t>
            </a:r>
            <a:endParaRPr lang="en-US" altLang="zh-CN" sz="2200" dirty="0"/>
          </a:p>
        </p:txBody>
      </p:sp>
      <p:sp>
        <p:nvSpPr>
          <p:cNvPr id="8" name="QB_6_BD.285_1#471d8caac?vja=1&amp;pid=b06e0b201&amp;color=0,0,0&amp;vtp=1"/>
          <p:cNvSpPr/>
          <p:nvPr/>
        </p:nvSpPr>
        <p:spPr>
          <a:xfrm>
            <a:off x="722376" y="4330573"/>
            <a:ext cx="10753344" cy="696849"/>
          </a:xfrm>
          <a:prstGeom prst="rect">
            <a:avLst/>
          </a:prstGeom>
          <a:noFill/>
        </p:spPr>
        <p:txBody>
          <a:bodyPr wrap="square" lIns="0" tIns="0" rIns="0" bIns="0" rtlCol="0" anchor="t"/>
          <a:lstStyle/>
          <a:p>
            <a:pPr algn="just">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leisure.</a:t>
            </a:r>
            <a:endParaRPr lang="en-US" altLang="zh-CN" sz="2000" dirty="0"/>
          </a:p>
        </p:txBody>
      </p:sp>
      <p:sp>
        <p:nvSpPr>
          <p:cNvPr id="9" name="QB_6_AN.286_1#471d8caac.blank?vja=1&amp;pid=b06e0b201&amp;color=0,0,0&amp;vpa=143&amp;vtp=1"/>
          <p:cNvSpPr/>
          <p:nvPr/>
        </p:nvSpPr>
        <p:spPr>
          <a:xfrm>
            <a:off x="8996744" y="4279773"/>
            <a:ext cx="930275"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stopping</a:t>
            </a:r>
            <a:endParaRPr lang="en-US" altLang="zh-CN" sz="2000" dirty="0"/>
          </a:p>
        </p:txBody>
      </p:sp>
      <p:sp>
        <p:nvSpPr>
          <p:cNvPr id="10" name="QB_6_AS.287_1#471d8caac?vja=1&amp;pid=b06e0b201&amp;color=0,0,0&amp;vtp=1"/>
          <p:cNvSpPr/>
          <p:nvPr/>
        </p:nvSpPr>
        <p:spPr>
          <a:xfrm>
            <a:off x="722376" y="5093272"/>
            <a:ext cx="10753344" cy="1099122"/>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句意为：一群藏羚羊在桥下走动，有一些停下来悠闲地吃着草。此处为“with+宾语+宾补”复合结构,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some指代Tibetan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antelopes，与stop之间为逻辑上的主动关系，故用现在分词作宾补。故填stopping。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8_1#1836ae7b4?vja=1&amp;pid=b06e0b20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avoided.</a:t>
            </a:r>
            <a:endParaRPr lang="en-US" altLang="zh-CN" sz="2000" dirty="0"/>
          </a:p>
        </p:txBody>
      </p:sp>
      <p:sp>
        <p:nvSpPr>
          <p:cNvPr id="3" name="QB_6_AN.289_1#1836ae7b4.blank?vja=1&amp;pid=b06e0b201&amp;color=0,0,0&amp;vpa=144&amp;vtp=1"/>
          <p:cNvSpPr/>
          <p:nvPr/>
        </p:nvSpPr>
        <p:spPr>
          <a:xfrm>
            <a:off x="1255776" y="845313"/>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given</a:t>
            </a:r>
            <a:endParaRPr lang="en-US" altLang="zh-CN" sz="2000" dirty="0"/>
          </a:p>
        </p:txBody>
      </p:sp>
      <p:sp>
        <p:nvSpPr>
          <p:cNvPr id="4" name="QB_6_AS.290_1#1836ae7b4?vja=1&amp;pid=b06e0b201&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句意为：如果多加注意的话，那场严重的事故本可以避免。根据句意和could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avoided可知，本句是与过去事实相反的假设，设空处用非谓语动词作条件状语；give与the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accident之间为逻辑上的被动关系，应用过去分词。故填given。</a:t>
            </a:r>
            <a:endParaRPr lang="en-US" altLang="zh-CN" sz="2200" dirty="0"/>
          </a:p>
        </p:txBody>
      </p:sp>
      <p:sp>
        <p:nvSpPr>
          <p:cNvPr id="5" name="QB_6_BD.291_1#9fe050cff?vja=1&amp;pid=b06e0b201&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treated.</a:t>
            </a:r>
            <a:endParaRPr lang="en-US" altLang="zh-CN" sz="2000" dirty="0"/>
          </a:p>
        </p:txBody>
      </p:sp>
      <p:sp>
        <p:nvSpPr>
          <p:cNvPr id="6" name="QB_6_AN.292_1#9fe050cff.blank?vja=1&amp;pid=b06e0b201&amp;color=0,0,0&amp;vpa=145&amp;vtp=1"/>
          <p:cNvSpPr/>
          <p:nvPr/>
        </p:nvSpPr>
        <p:spPr>
          <a:xfrm>
            <a:off x="8389112" y="2446147"/>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allowing</a:t>
            </a:r>
            <a:endParaRPr lang="en-US" altLang="zh-CN" sz="2000" dirty="0"/>
          </a:p>
        </p:txBody>
      </p:sp>
      <p:sp>
        <p:nvSpPr>
          <p:cNvPr id="7" name="QB_6_AS.293_1#9fe050cff?vja=1&amp;pid=b06e0b201&amp;color=0,0,0&amp;vtp=1"/>
          <p:cNvSpPr/>
          <p:nvPr/>
        </p:nvSpPr>
        <p:spPr>
          <a:xfrm>
            <a:off x="722376" y="32970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句意为：这家医院最近获得了新的医疗设备，使更多的病人能够得到治疗。分析句子结构可知，此处为非谓语动词作结果状语，表示自然而然的结果，应用现在分词。</a:t>
            </a:r>
            <a:endParaRPr lang="en-US" altLang="zh-CN" sz="2200" dirty="0"/>
          </a:p>
        </p:txBody>
      </p:sp>
      <p:sp>
        <p:nvSpPr>
          <p:cNvPr id="8" name="QB_6_BD.294_1#b957f5f15?vja=1&amp;pid=b06e0b201&amp;color=0,0,0&amp;vtp=1"/>
          <p:cNvSpPr/>
          <p:nvPr/>
        </p:nvSpPr>
        <p:spPr>
          <a:xfrm>
            <a:off x="722376" y="4106291"/>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endParaRPr lang="en-US" altLang="zh-CN" sz="2000" dirty="0"/>
          </a:p>
        </p:txBody>
      </p:sp>
      <p:sp>
        <p:nvSpPr>
          <p:cNvPr id="9" name="QB_6_AN.295_1#b957f5f15.blank?vja=1&amp;pid=b06e0b201&amp;color=0,0,0&amp;vpa=146&amp;vtp=1"/>
          <p:cNvSpPr/>
          <p:nvPr/>
        </p:nvSpPr>
        <p:spPr>
          <a:xfrm>
            <a:off x="8796846" y="4055491"/>
            <a:ext cx="803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serving</a:t>
            </a:r>
            <a:endParaRPr lang="en-US" altLang="zh-CN" sz="2000" dirty="0"/>
          </a:p>
        </p:txBody>
      </p:sp>
      <p:sp>
        <p:nvSpPr>
          <p:cNvPr id="10" name="QB_6_AS.296_1#b957f5f15?vja=1&amp;pid=b06e0b201&amp;color=0,0,0&amp;vtp=1"/>
          <p:cNvSpPr/>
          <p:nvPr/>
        </p:nvSpPr>
        <p:spPr>
          <a:xfrm>
            <a:off x="722376" y="49099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句意为：中国传统的插花艺术最初是作为宫廷的装饰，已经存在了几个世纪。has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survived为句子的谓语，设空处作后置定语，修饰The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arrangement；serve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as与被修饰的内容之间为逻辑上的主动关系，应用现在分词。故填serving。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7_1#66a7d0cdb?vja=1&amp;pid=b06e0b201&amp;color=0,0,0&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typhoon,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fishermen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harbour.</a:t>
            </a:r>
            <a:endParaRPr lang="en-US" altLang="zh-CN" sz="2000" dirty="0"/>
          </a:p>
        </p:txBody>
      </p:sp>
      <p:sp>
        <p:nvSpPr>
          <p:cNvPr id="3" name="QB_6_AN.298_1#66a7d0cdb.blank?vja=1&amp;pid=b06e0b201&amp;color=0,0,0&amp;vpa=147&amp;vtp=1"/>
          <p:cNvSpPr/>
          <p:nvPr/>
        </p:nvSpPr>
        <p:spPr>
          <a:xfrm>
            <a:off x="1269492" y="845313"/>
            <a:ext cx="22860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warned</a:t>
            </a:r>
            <a:endParaRPr lang="en-US" altLang="zh-CN" sz="2000" dirty="0"/>
          </a:p>
        </p:txBody>
      </p:sp>
      <p:sp>
        <p:nvSpPr>
          <p:cNvPr id="4" name="QB_6_AS.299_1#66a7d0cdb?vja=1&amp;pid=b06e0b201&amp;color=0,0,0&amp;vtp=1"/>
          <p:cNvSpPr/>
          <p:nvPr/>
        </p:nvSpPr>
        <p:spPr>
          <a:xfrm>
            <a:off x="722376" y="1706245"/>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句意为：接到台风警报后,渔民们驶向最近的港口。分析句子结构可知，句中已有谓语，设空处应用非谓语动词作状语；结合句意可知，warn的动作在sailed之前已经发生并结束，且warn与the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fishermen之间为逻辑上的被动关系，故用现在分词的完成被动式，强调动作的先后顺序。故填Having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warned。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99_2#66a7d0cdb?vja=1&amp;pid=b06e0b201&amp;color=0,0,0&amp;mp=1&amp;vtp=1&amp;bt=1"/>
          <p:cNvSpPr/>
          <p:nvPr/>
        </p:nvSpPr>
        <p:spPr>
          <a:xfrm>
            <a:off x="722376" y="900000"/>
            <a:ext cx="10753344" cy="347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过去分词、现在分词的被动式和现在分词的完成被动式的用法区别</a:t>
            </a:r>
            <a:endParaRPr lang="en-US" altLang="zh-CN" sz="2000" dirty="0"/>
          </a:p>
        </p:txBody>
      </p:sp>
      <p:graphicFrame>
        <p:nvGraphicFramePr>
          <p:cNvPr id="53" name="QB_6_AS.299_3#66a7d0cdb?colgroup=5,35&amp;vja=1&amp;pid=b06e0b201&amp;color=0,0,0&amp;mp=1&amp;vtp=1"/>
          <p:cNvGraphicFramePr>
            <a:graphicFrameLocks noGrp="1"/>
          </p:cNvGraphicFramePr>
          <p:nvPr/>
        </p:nvGraphicFramePr>
        <p:xfrm>
          <a:off x="722376" y="1384124"/>
          <a:ext cx="10725912" cy="2494280"/>
        </p:xfrm>
        <a:graphic>
          <a:graphicData uri="http://schemas.openxmlformats.org/drawingml/2006/table">
            <a:tbl>
              <a:tblPr/>
              <a:tblGrid>
                <a:gridCol w="1463040"/>
                <a:gridCol w="9262872"/>
              </a:tblGrid>
              <a:tr h="422783">
                <a:tc>
                  <a:txBody>
                    <a:bodyPr/>
                    <a:lstStyle/>
                    <a:p>
                      <a:pPr algn="ctr"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形</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过去分词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过去分词与其逻辑主语之间为被动关系，表示动作已经完成。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现在分词的被动式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现在分词的被动式表示分词与其逻辑主语之间为被动关系，表示动作正在进行。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现在分词的完成被动式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现在分词的完成被动式表示分词的动作发生在谓语动词的动作之前，且分词与其逻辑主语之间为被动关系，有时常和与完成时搭配的时间状语连用。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b29fa182a?vja=1&amp;pid=95eb2137d&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p:txBody>
      </p:sp>
      <p:sp>
        <p:nvSpPr>
          <p:cNvPr id="3" name="QB_6_AN.11_1#b29fa182a.blank?vja=1&amp;pid=95eb2137d&amp;color=0,0,0&amp;vpa=4&amp;vtp=1"/>
          <p:cNvSpPr/>
          <p:nvPr/>
        </p:nvSpPr>
        <p:spPr>
          <a:xfrm>
            <a:off x="1657414" y="1230200"/>
            <a:ext cx="1127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innocently</a:t>
            </a:r>
            <a:endParaRPr lang="en-US" altLang="zh-CN" sz="2000" dirty="0"/>
          </a:p>
        </p:txBody>
      </p:sp>
      <p:sp>
        <p:nvSpPr>
          <p:cNvPr id="4" name="QB_6_AS.12_1#b29fa182a?vja=1&amp;pid=95eb2137d&amp;color=0,0,0&amp;vtp=1"/>
          <p:cNvSpPr/>
          <p:nvPr/>
        </p:nvSpPr>
        <p:spPr>
          <a:xfrm>
            <a:off x="722376" y="1709370"/>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句意为：也许这两个人之间真正的友谊是从他们小时候一起天真地玩耍的时候开始发展起来的。分析句子结构可知，设空处修饰动词playing，作状语，应用innocent的副词形式，表示“天真地”。故填innocently。</a:t>
            </a:r>
            <a:endParaRPr lang="en-US" altLang="zh-CN" sz="2200" dirty="0"/>
          </a:p>
        </p:txBody>
      </p:sp>
      <p:sp>
        <p:nvSpPr>
          <p:cNvPr id="5" name="QB_6_BD.13_1#6d7fef953?vja=1&amp;pid=95eb2137d&amp;color=0,0,0&amp;vtp=1"/>
          <p:cNvSpPr/>
          <p:nvPr/>
        </p:nvSpPr>
        <p:spPr>
          <a:xfrm>
            <a:off x="722376" y="2899868"/>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6" name="QB_6_AN.14_1#6d7fef953.blank?vja=1&amp;pid=95eb2137d&amp;color=0,0,0&amp;vpa=5&amp;vtp=1"/>
          <p:cNvSpPr/>
          <p:nvPr/>
        </p:nvSpPr>
        <p:spPr>
          <a:xfrm>
            <a:off x="7084124" y="2861768"/>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7" name="QB_6_AS.15_1#6d7fef953?vja=1&amp;pid=95eb2137d&amp;color=0,0,0&amp;vtp=1"/>
          <p:cNvSpPr/>
          <p:nvPr/>
        </p:nvSpPr>
        <p:spPr>
          <a:xfrm>
            <a:off x="722376" y="370327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句意为：这是该地区第三次爆发森林大火了，这场火灾不仅扰乱了自然平衡，也对人类生命构成了极大的威胁。break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out为固定搭配，意为“（战争、冲突、灾难等）爆发”。故填out。</a:t>
            </a:r>
            <a:endParaRPr lang="en-US" altLang="zh-CN" sz="2200" dirty="0"/>
          </a:p>
        </p:txBody>
      </p:sp>
      <p:sp>
        <p:nvSpPr>
          <p:cNvPr id="8" name="QB_6_BD.16_1#bae526d62?vja=1&amp;pid=95eb2137d&amp;color=0,0,0&amp;vtp=1"/>
          <p:cNvSpPr/>
          <p:nvPr/>
        </p:nvSpPr>
        <p:spPr>
          <a:xfrm>
            <a:off x="722376" y="449778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2000" dirty="0"/>
          </a:p>
        </p:txBody>
      </p:sp>
      <p:sp>
        <p:nvSpPr>
          <p:cNvPr id="9" name="QB_6_AN.17_1#bae526d62.blank?vja=1&amp;pid=95eb2137d&amp;color=0,0,0&amp;vpa=6&amp;vtp=1"/>
          <p:cNvSpPr/>
          <p:nvPr/>
        </p:nvSpPr>
        <p:spPr>
          <a:xfrm>
            <a:off x="1947926" y="4459682"/>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bent</a:t>
            </a:r>
            <a:endParaRPr lang="en-US" altLang="zh-CN" sz="2000" dirty="0"/>
          </a:p>
        </p:txBody>
      </p:sp>
      <p:sp>
        <p:nvSpPr>
          <p:cNvPr id="10" name="QB_6_AS.18_1#bae526d62?vja=1&amp;pid=95eb2137d&amp;color=0,0,0&amp;vtp=1"/>
          <p:cNvSpPr/>
          <p:nvPr/>
        </p:nvSpPr>
        <p:spPr>
          <a:xfrm>
            <a:off x="722376" y="4922470"/>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句意为：当杰克弯下腰捡钢笔时，他感到背部一阵剧痛。结合主句谓语felt为一般过去时可知，从句谓语也应用一般过去时。故填bent。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0_1#2df367e81?vja=1&amp;pid=e8c5adb2c&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[四川绵阳南山中学2024月考]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Chunxiao”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Dawn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Causeway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Dongpo,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Dongpo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Meishan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Sichuan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endParaRPr lang="en-US" altLang="zh-CN" sz="2000" dirty="0"/>
          </a:p>
          <a:p>
            <a:pPr algn="just">
              <a:lnSpc>
                <a:spcPct val="125000"/>
              </a:lnSpc>
            </a:pPr>
            <a:endParaRPr lang="en-US" altLang="zh-CN" sz="2000" dirty="0"/>
          </a:p>
        </p:txBody>
      </p:sp>
      <p:sp>
        <p:nvSpPr>
          <p:cNvPr id="3" name="QM_6_AN.301_1#2df367e81.blank?vja=1&amp;pid=e8c5adb2c&amp;color=0,0,0&amp;vpa=148&amp;vtp=1"/>
          <p:cNvSpPr/>
          <p:nvPr/>
        </p:nvSpPr>
        <p:spPr>
          <a:xfrm>
            <a:off x="7748651" y="1992200"/>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4" name="QM_6_AN.302_1#2df367e81.blank?vja=1&amp;pid=e8c5adb2c&amp;color=0,0,0&amp;vpa=149&amp;vtp=1"/>
          <p:cNvSpPr/>
          <p:nvPr/>
        </p:nvSpPr>
        <p:spPr>
          <a:xfrm>
            <a:off x="8726678" y="2385900"/>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5" name="QM_6_AN.303_1#2df367e81.blank?vja=1&amp;pid=e8c5adb2c&amp;color=0,0,0&amp;vpa=150&amp;vtp=1"/>
          <p:cNvSpPr/>
          <p:nvPr/>
        </p:nvSpPr>
        <p:spPr>
          <a:xfrm>
            <a:off x="2155571" y="3147900"/>
            <a:ext cx="749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6" name="QM_6_AN.304_1#2df367e81.blank?vja=1&amp;pid=e8c5adb2c&amp;color=0,0,0&amp;vpa=151&amp;vtp=1"/>
          <p:cNvSpPr/>
          <p:nvPr/>
        </p:nvSpPr>
        <p:spPr>
          <a:xfrm>
            <a:off x="3517646" y="3909900"/>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M_6_AN.305_1#2df367e81.blank?vja=1&amp;pid=e8c5adb2c&amp;color=0,0,0&amp;vpa=152&amp;vtp=1"/>
          <p:cNvSpPr/>
          <p:nvPr/>
        </p:nvSpPr>
        <p:spPr>
          <a:xfrm>
            <a:off x="6796405" y="4278200"/>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8" name="QM_6_AN.306_1#2df367e81.blank?vja=1&amp;pid=e8c5adb2c&amp;color=0,0,0&amp;vpa=153&amp;vtp=1"/>
          <p:cNvSpPr/>
          <p:nvPr/>
        </p:nvSpPr>
        <p:spPr>
          <a:xfrm>
            <a:off x="10645839" y="4659200"/>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poems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0_1#2df367e81?vja=1&amp;pid=e8c5adb2c&amp;color=0,0,0&amp;vtp=1&amp;bt=1"/>
          <p:cNvSpPr/>
          <p:nvPr/>
        </p:nvSpPr>
        <p:spPr>
          <a:xfrm>
            <a:off x="722376" y="900000"/>
            <a:ext cx="10753344" cy="1866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Qinxin,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EX.311_1#2df367e81?vja=1&amp;pid=e8c5adb2c&amp;color=0,0,0&amp;vtp=1"/>
          <p:cNvSpPr/>
          <p:nvPr/>
        </p:nvSpPr>
        <p:spPr>
          <a:xfrm>
            <a:off x="722376" y="28067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本文是一篇说明文。文章主要介绍了话剧《苏堤春晓》，这部剧讲述了宋代著名诗人苏轼的故事。</a:t>
            </a:r>
            <a:endParaRPr lang="en-US" altLang="zh-CN" sz="2000" dirty="0"/>
          </a:p>
        </p:txBody>
      </p:sp>
      <p:sp>
        <p:nvSpPr>
          <p:cNvPr id="4" name="QM_6_AN.307_1#2df367e81.blank?vja=1&amp;pid=e8c5adb2c&amp;color=0,0,0&amp;vpa=154&amp;vtp=1"/>
          <p:cNvSpPr/>
          <p:nvPr/>
        </p:nvSpPr>
        <p:spPr>
          <a:xfrm>
            <a:off x="2679700" y="861900"/>
            <a:ext cx="1395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directed</a:t>
            </a:r>
            <a:endParaRPr lang="en-US" altLang="zh-CN" sz="2000" dirty="0"/>
          </a:p>
        </p:txBody>
      </p:sp>
      <p:sp>
        <p:nvSpPr>
          <p:cNvPr id="5" name="QM_6_AN.308_1#2df367e81.blank?vja=1&amp;pid=e8c5adb2c&amp;color=0,0,0&amp;vpa=155&amp;vtp=1"/>
          <p:cNvSpPr/>
          <p:nvPr/>
        </p:nvSpPr>
        <p:spPr>
          <a:xfrm>
            <a:off x="3604514" y="1242900"/>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6" name="QM_6_AN.309_1#2df367e81.blank?vja=1&amp;pid=e8c5adb2c&amp;color=0,0,0&amp;vpa=156&amp;vtp=1"/>
          <p:cNvSpPr/>
          <p:nvPr/>
        </p:nvSpPr>
        <p:spPr>
          <a:xfrm>
            <a:off x="4718368" y="162390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
        <p:nvSpPr>
          <p:cNvPr id="7" name="QM_6_AN.310_1#2df367e81.blank?vja=1&amp;pid=e8c5adb2c&amp;color=0,0,0&amp;vpa=157&amp;vtp=1"/>
          <p:cNvSpPr/>
          <p:nvPr/>
        </p:nvSpPr>
        <p:spPr>
          <a:xfrm>
            <a:off x="4756214" y="2373200"/>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warmly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2_1#8f5ef9945?vja=1&amp;pid=2df367e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13_1#8f5ef9945.blank?vja=1&amp;pid=2df367e81&amp;color=0,0,0&amp;vpa=158&amp;vtp=1"/>
          <p:cNvSpPr/>
          <p:nvPr/>
        </p:nvSpPr>
        <p:spPr>
          <a:xfrm>
            <a:off x="1049401" y="845313"/>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4" name="QB_7_AS.314_1#8f5ef9945?vja=1&amp;pid=2df367e81&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句意为：中国国家话剧院于4月5日至14日在北京上演《苏堤春晓》，讲述宋朝诗人苏东坡的故事，他的作品至今仍在被颂扬。分析句子结构可知，句子已有谓语staged，设空处应用非谓语动词，tell与“Sudi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Chunxiao”之间是逻辑上的主动关系，应使用现在分词，作状语。故填telling。</a:t>
            </a:r>
            <a:endParaRPr lang="en-US" altLang="zh-CN" sz="2200" dirty="0"/>
          </a:p>
        </p:txBody>
      </p:sp>
      <p:sp>
        <p:nvSpPr>
          <p:cNvPr id="5" name="QB_7_BD.315_1#9993b85a0?vja=1&amp;pid=2df367e81&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16_1#9993b85a0.blank?vja=1&amp;pid=2df367e81&amp;color=0,0,0&amp;vpa=159&amp;vtp=1"/>
          <p:cNvSpPr/>
          <p:nvPr/>
        </p:nvSpPr>
        <p:spPr>
          <a:xfrm>
            <a:off x="1036701" y="2453259"/>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7" name="QB_7_AS.317_1#9993b85a0?vja=1&amp;pid=2df367e81&amp;color=0,0,0&amp;vtp=1"/>
          <p:cNvSpPr/>
          <p:nvPr/>
        </p:nvSpPr>
        <p:spPr>
          <a:xfrm>
            <a:off x="722376" y="2916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句意为：该剧以浙江省杭州西湖十大最著名景点之一的名字命名。根据句意可知，此处特指上文提到的话剧，所以用定冠词the，此处也可用this。故填The或This。</a:t>
            </a:r>
            <a:endParaRPr lang="en-US" altLang="zh-CN" sz="2200" dirty="0"/>
          </a:p>
        </p:txBody>
      </p:sp>
      <p:sp>
        <p:nvSpPr>
          <p:cNvPr id="8" name="QB_7_BD.318_1#9f50f6af7?vja=1&amp;pid=2df367e81&amp;color=0,0,0&amp;vtp=1"/>
          <p:cNvSpPr/>
          <p:nvPr/>
        </p:nvSpPr>
        <p:spPr>
          <a:xfrm>
            <a:off x="722376" y="3723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19_1#9f50f6af7.blank?vja=1&amp;pid=2df367e81&amp;color=0,0,0&amp;vpa=160&amp;vtp=1"/>
          <p:cNvSpPr/>
          <p:nvPr/>
        </p:nvSpPr>
        <p:spPr>
          <a:xfrm>
            <a:off x="1024001" y="3685159"/>
            <a:ext cx="749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10" name="QB_7_AS.320_1#9f50f6af7?vja=1&amp;pid=2df367e81&amp;color=0,0,0&amp;vtp=1"/>
          <p:cNvSpPr/>
          <p:nvPr/>
        </p:nvSpPr>
        <p:spPr>
          <a:xfrm>
            <a:off x="722376" y="41479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句意为：苏东坡又名苏轼，四川眉山人。本句已有谓语，此处为非谓语动词，且Su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Dongpo与know之间为逻辑上的被动关系，应用过去分词，作状语。be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as意为“被称为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而出名”。故填known。</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所熟知”。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1_1#2c550bf5d?vja=1&amp;pid=2df367e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22_1#2c550bf5d.blank?vja=1&amp;pid=2df367e81&amp;color=0,0,0&amp;vpa=161&amp;vtp=1"/>
          <p:cNvSpPr/>
          <p:nvPr/>
        </p:nvSpPr>
        <p:spPr>
          <a:xfrm>
            <a:off x="1036701" y="858013"/>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7_AS.323_1#2c550bf5d?vja=1&amp;pid=2df367e81&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句意为：他所经历的是一系列的政治困难，包括被任命到遥远的地方担任次要职务。分析句子结构可知，此处引导主语从句，从句中缺少宾语，指物，表示“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的事情”，应用what引导该从句。故填What。</a:t>
            </a:r>
            <a:endParaRPr lang="en-US" altLang="zh-CN" sz="2200" dirty="0"/>
          </a:p>
        </p:txBody>
      </p:sp>
      <p:sp>
        <p:nvSpPr>
          <p:cNvPr id="5" name="QB_7_BD.324_1#1da41c381?vja=1&amp;pid=2df367e81&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325_1#1da41c381.blank?vja=1&amp;pid=2df367e81&amp;color=0,0,0&amp;vpa=162&amp;vtp=1"/>
          <p:cNvSpPr/>
          <p:nvPr/>
        </p:nvSpPr>
        <p:spPr>
          <a:xfrm>
            <a:off x="1049401" y="2453259"/>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7" name="QB_7_AS.326_1#1da41c381?vja=1&amp;pid=2df367e81&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句意为：尽管困难重重，苏轼在个人生活和政治生活中仍然保持乐观，这种态度也可以在他的诗中看到。根据句意可知，此处表示“尽管”，后接名词短语these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difficulties，应用介词despite。故填Despite。</a:t>
            </a:r>
            <a:endParaRPr lang="en-US" altLang="zh-CN" sz="2200" dirty="0"/>
          </a:p>
        </p:txBody>
      </p:sp>
      <p:sp>
        <p:nvSpPr>
          <p:cNvPr id="8" name="QB_7_BD.327_1#c2b7e15ff?vja=1&amp;pid=2df367e81&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28_1#c2b7e15ff.blank?vja=1&amp;pid=2df367e81&amp;color=0,0,0&amp;vpa=163&amp;vtp=1"/>
          <p:cNvSpPr/>
          <p:nvPr/>
        </p:nvSpPr>
        <p:spPr>
          <a:xfrm>
            <a:off x="1036701" y="4066159"/>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poems</a:t>
            </a:r>
            <a:endParaRPr lang="en-US" altLang="zh-CN" sz="2000" dirty="0"/>
          </a:p>
        </p:txBody>
      </p:sp>
      <p:sp>
        <p:nvSpPr>
          <p:cNvPr id="10" name="QB_7_AS.329_1#c2b7e15ff?vja=1&amp;pid=2df367e81&amp;color=0,0,0&amp;vtp=1"/>
          <p:cNvSpPr/>
          <p:nvPr/>
        </p:nvSpPr>
        <p:spPr>
          <a:xfrm>
            <a:off x="722376" y="4541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句意见上一题解析。poem意为“诗”，是可数名词，空前没有限定词，所以用复数形式poems。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0_1#4b0e15ef0?vja=1&amp;pid=2df367e8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331_1#4b0e15ef0.blank?vja=1&amp;pid=2df367e81&amp;color=0,0,0&amp;vpa=164&amp;vtp=1"/>
          <p:cNvSpPr/>
          <p:nvPr/>
        </p:nvSpPr>
        <p:spPr>
          <a:xfrm>
            <a:off x="1024001" y="858013"/>
            <a:ext cx="1395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directed</a:t>
            </a:r>
            <a:endParaRPr lang="en-US" altLang="zh-CN" sz="2000" dirty="0"/>
          </a:p>
        </p:txBody>
      </p:sp>
      <p:sp>
        <p:nvSpPr>
          <p:cNvPr id="4" name="QB_7_AS.332_1#4b0e15ef0?vja=1&amp;pid=2df367e81&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句意为：该剧由中国国家话剧院院长田沁鑫执导。结合第一段第一句中的staged和from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14可知，事情发生在过去，应用一般过去时；direct和The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play之间是被动关系，应用被动语态；主语为单数，谓语动词用第三人称单数形式。故填was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directed。</a:t>
            </a:r>
            <a:endParaRPr lang="en-US" altLang="zh-CN" sz="2200" dirty="0"/>
          </a:p>
        </p:txBody>
      </p:sp>
      <p:sp>
        <p:nvSpPr>
          <p:cNvPr id="5" name="QB_7_BD.333_1#7c9fa627e?vja=1&amp;pid=2df367e81&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34_1#7c9fa627e.blank?vja=1&amp;pid=2df367e81&amp;color=0,0,0&amp;vpa=165&amp;vtp=1"/>
          <p:cNvSpPr/>
          <p:nvPr/>
        </p:nvSpPr>
        <p:spPr>
          <a:xfrm>
            <a:off x="1036701" y="2453259"/>
            <a:ext cx="1096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7" name="QB_7_AS.335_1#7c9fa627e?vja=1&amp;pid=2df367e81&amp;color=0,0,0&amp;vtp=1"/>
          <p:cNvSpPr/>
          <p:nvPr/>
        </p:nvSpPr>
        <p:spPr>
          <a:xfrm>
            <a:off x="722376" y="2916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句意为：它突出了宋代的中国传统绘画，也用苏轼的作品来说明他的精神和持久的影响。此处修饰Chinese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paintings，应用形容词traditional。</a:t>
            </a:r>
            <a:endParaRPr lang="en-US" altLang="zh-CN" sz="2200" dirty="0"/>
          </a:p>
        </p:txBody>
      </p:sp>
      <p:sp>
        <p:nvSpPr>
          <p:cNvPr id="8" name="QB_7_BD.336_1#01b948509?vja=1&amp;pid=2df367e81&amp;color=0,0,0&amp;vtp=1"/>
          <p:cNvSpPr/>
          <p:nvPr/>
        </p:nvSpPr>
        <p:spPr>
          <a:xfrm>
            <a:off x="722376" y="37105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337_1#01b948509.blank?vja=1&amp;pid=2df367e81&amp;color=0,0,0&amp;vpa=166&amp;vtp=1"/>
          <p:cNvSpPr/>
          <p:nvPr/>
        </p:nvSpPr>
        <p:spPr>
          <a:xfrm>
            <a:off x="1036701" y="3672459"/>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
        <p:nvSpPr>
          <p:cNvPr id="10" name="QB_7_AS.338_1#01b948509?vja=1&amp;pid=2df367e81&amp;color=0,0,0&amp;vtp=1"/>
          <p:cNvSpPr/>
          <p:nvPr/>
        </p:nvSpPr>
        <p:spPr>
          <a:xfrm>
            <a:off x="722376" y="40937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句意见上一题解析。此处修饰名词spirit，应用形容词性物主代词his修饰。故填his。</a:t>
            </a:r>
            <a:endParaRPr lang="en-US" altLang="zh-CN" sz="2200" dirty="0"/>
          </a:p>
        </p:txBody>
      </p:sp>
      <p:sp>
        <p:nvSpPr>
          <p:cNvPr id="11" name="QB_7_BD.339_1#4baa03532?vja=1&amp;pid=2df367e81&amp;color=0,0,0&amp;vtp=1"/>
          <p:cNvSpPr/>
          <p:nvPr/>
        </p:nvSpPr>
        <p:spPr>
          <a:xfrm>
            <a:off x="722376" y="44831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340_1#4baa03532.blank?vja=1&amp;pid=2df367e81&amp;color=0,0,0&amp;vpa=167&amp;vtp=1"/>
          <p:cNvSpPr/>
          <p:nvPr/>
        </p:nvSpPr>
        <p:spPr>
          <a:xfrm>
            <a:off x="1176401" y="4432300"/>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warmly</a:t>
            </a:r>
            <a:endParaRPr lang="en-US" altLang="zh-CN" sz="2000" dirty="0"/>
          </a:p>
        </p:txBody>
      </p:sp>
      <p:sp>
        <p:nvSpPr>
          <p:cNvPr id="13" name="QB_7_AS.341_1#4baa03532?vja=1&amp;pid=2df367e81&amp;color=0,0,0&amp;vtp=1"/>
          <p:cNvSpPr/>
          <p:nvPr/>
        </p:nvSpPr>
        <p:spPr>
          <a:xfrm>
            <a:off x="722376" y="4909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句意为：作为第十八届中国戏剧节的一部分，该作品于2023年11月在杭州首次演出，并受到观众的热烈欢迎。此处修饰welcomed，应用副词warmly。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ba133d6b.fixed?vja=1&amp;pid=fbe4cdd2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0ba133d6b.fixed?vja=1&amp;pid=fbe4cdd2f&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language—Presenting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ideas</a:t>
            </a:r>
            <a:endParaRPr lang="en-US" altLang="zh-CN" sz="4400" dirty="0"/>
          </a:p>
        </p:txBody>
      </p:sp>
      <p:pic>
        <p:nvPicPr>
          <p:cNvPr id="4" name="C_4#0ba133d6b.fixed?vja=1&amp;pid=fbe4cdd2f&amp;color=0,0,0&amp;tib=255,255,255&amp;vtp=1" descr="preencoded.png"/>
          <p:cNvPicPr>
            <a:picLocks noChangeAspect="1"/>
          </p:cNvPicPr>
          <p:nvPr/>
        </p:nvPicPr>
        <p:blipFill>
          <a:blip r:embed="rId1"/>
          <a:stretch>
            <a:fillRect/>
          </a:stretch>
        </p:blipFill>
        <p:spPr>
          <a:xfrm>
            <a:off x="6336792" y="4498848"/>
            <a:ext cx="365760" cy="457200"/>
          </a:xfrm>
          <a:prstGeom prst="rect">
            <a:avLst/>
          </a:prstGeom>
        </p:spPr>
      </p:pic>
      <p:sp>
        <p:nvSpPr>
          <p:cNvPr id="5" name="C_4_BD#0ba133d6b.fixed?vja=1&amp;pid=fbe4cdd2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2_1#80f35f5cf?vja=1&amp;pid=88371fe43&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[山西晋城部分高中2024高二期末联考]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frontier.It’s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irresistible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riches.That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Unclaimed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fast-paced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thoroughly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Acceleration.Some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grounds.Others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graveyards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2_1#80f35f5cf?vja=1&amp;pid=88371fe43&amp;color=0,0,0&amp;vtp=1&amp;bt=1"/>
          <p:cNvSpPr/>
          <p:nvPr/>
        </p:nvSpPr>
        <p:spPr>
          <a:xfrm>
            <a:off x="722376" y="900000"/>
            <a:ext cx="10753344" cy="491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subsidies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offshore,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rulebook.”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writes.“We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offshore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43_1#80f35f5cf?vja=1&amp;pid=88371fe43&amp;color=0,0,0&amp;vtp=1&amp;bt=1"/>
          <p:cNvSpPr/>
          <p:nvPr/>
        </p:nvSpPr>
        <p:spPr>
          <a:xfrm>
            <a:off x="722376" y="900000"/>
            <a:ext cx="10753344" cy="1113409"/>
          </a:xfrm>
          <a:prstGeom prst="rect">
            <a:avLst/>
          </a:prstGeom>
          <a:noFill/>
        </p:spPr>
        <p:txBody>
          <a:bodyPr wrap="square" lIns="0" tIns="0" rIns="0" bIns="0" rtlCol="0" anchor="t"/>
          <a:lstStyle/>
          <a:p>
            <a:pPr algn="just">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本文是一篇议论文。文章主要介绍了由科学记者奥利芙·赫弗南所著的</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Unclaimed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这本书的主题、内容以及她对海洋未来情况的担忧。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4_1#dba54c704?vja=1&amp;pid=80f35f5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Acceleration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5_1#dba54c704.bracket?vja=1&amp;pid=80f35f5cf&amp;color=0,0,0&amp;vpa=168&amp;vtp=1"/>
          <p:cNvSpPr/>
          <p:nvPr/>
        </p:nvSpPr>
        <p:spPr>
          <a:xfrm>
            <a:off x="59500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4_2#dba54c704.choices?vja=1&amp;pid=80f35f5c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endParaRPr lang="en-US" altLang="zh-CN" sz="2000" dirty="0"/>
          </a:p>
        </p:txBody>
      </p:sp>
      <p:sp>
        <p:nvSpPr>
          <p:cNvPr id="5" name="QC_7_AS.346_1#dba54c704?vja=1&amp;pid=80f35f5cf&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occupying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leration.”可知，人们用不同的方式不断占领国际水域，这种扩张方式被称作“蓝色加速”。且下文列举了寻找新的渔场、在深海生物的DNA中探寻新型药物、探索如何促进海洋的碳吸收以帮助减缓气候变化等具体的方式。由此可知，“蓝色加速”指的是人类对海洋的广泛探索。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dd114f76a?vja=1&amp;pid=95eb2137d&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troubleshooting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3" name="QB_6_AN.20_1#dd114f76a.blank?vja=1&amp;pid=95eb2137d&amp;color=0,0,0&amp;vpa=7&amp;vtp=1"/>
          <p:cNvSpPr/>
          <p:nvPr/>
        </p:nvSpPr>
        <p:spPr>
          <a:xfrm>
            <a:off x="10264839" y="845313"/>
            <a:ext cx="1100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enhancing</a:t>
            </a:r>
            <a:endParaRPr lang="en-US" altLang="zh-CN" sz="2000" dirty="0"/>
          </a:p>
        </p:txBody>
      </p:sp>
      <p:sp>
        <p:nvSpPr>
          <p:cNvPr id="4" name="QB_6_AS.21_1#dd114f76a?vja=1&amp;pid=95eb2137d&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句意为：该软件助手帮助用户分析解决常见问题，增强用户体验。分析句子结构可知，句中已有谓语，设空处应用非谓语动词，此处表示自然而然的结果，应用现在分词作状语。故填enhancing。</a:t>
            </a:r>
            <a:endParaRPr lang="en-US" altLang="zh-CN" sz="2200" dirty="0"/>
          </a:p>
        </p:txBody>
      </p:sp>
      <p:sp>
        <p:nvSpPr>
          <p:cNvPr id="5" name="QB_6_BD.22_1#fc9530403?vja=1&amp;pid=95eb2137d&amp;color=0,0,0&amp;vtp=1"/>
          <p:cNvSpPr/>
          <p:nvPr/>
        </p:nvSpPr>
        <p:spPr>
          <a:xfrm>
            <a:off x="722376" y="2887345"/>
            <a:ext cx="10753344" cy="1113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750,000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professions．</a:t>
            </a:r>
            <a:endParaRPr lang="en-US" altLang="zh-CN" sz="2000" dirty="0"/>
          </a:p>
        </p:txBody>
      </p:sp>
      <p:sp>
        <p:nvSpPr>
          <p:cNvPr id="6" name="QB_6_AN.23_1#fc9530403.blank?vja=1&amp;pid=95eb2137d&amp;color=0,0,0&amp;vpa=8&amp;vtp=1"/>
          <p:cNvSpPr/>
          <p:nvPr/>
        </p:nvSpPr>
        <p:spPr>
          <a:xfrm>
            <a:off x="9357741" y="2836545"/>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seeking</a:t>
            </a:r>
            <a:endParaRPr lang="en-US" altLang="zh-CN" sz="2000" dirty="0"/>
          </a:p>
        </p:txBody>
      </p:sp>
      <p:sp>
        <p:nvSpPr>
          <p:cNvPr id="7" name="QB_6_AS.24_1#fc9530403?vja=1&amp;pid=95eb2137d&amp;color=0,0,0&amp;vtp=1"/>
          <p:cNvSpPr/>
          <p:nvPr/>
        </p:nvSpPr>
        <p:spPr>
          <a:xfrm>
            <a:off x="722376" y="40811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已有超过75万人从这所大学毕业，其中许多人在工程、航空、教育、医学和其他各种各样的行业中找工作。此处为“with+宾语+宾补”复合结构，设空处作宾补，many指代“许多人”，与seek之间为逻辑上的主动关系，故设空处应用现在分词形式。故填see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7_1#fa5f37dea?vja=1&amp;pid=80f35f5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8_1#fa5f37dea.bracket?vja=1&amp;pid=80f35f5cf&amp;color=0,0,0&amp;vpa=169&amp;vtp=1"/>
          <p:cNvSpPr/>
          <p:nvPr/>
        </p:nvSpPr>
        <p:spPr>
          <a:xfrm>
            <a:off x="945222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47_2#fa5f37dea.choices?vja=1&amp;pid=80f35f5c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p:txBody>
      </p:sp>
      <p:sp>
        <p:nvSpPr>
          <p:cNvPr id="5" name="QC_7_AS.349_1#fa5f37dea?vja=1&amp;pid=80f35f5cf&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rules.Rather,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book.’”可知，赫弗南指出问题不在于公海没有任何规则，而在于各个组织和机构都使用自己的规则。由此可推断出，矛盾的欲望的根本原因在于缺乏一致的全球海洋政策，导致不同国家和组织在海洋利用和保护方面采取不同的规则和措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ee9b7138a?vja=1&amp;pid=80f35f5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Heffernan?(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1_1#ee9b7138a.bracket?vja=1&amp;pid=80f35f5cf&amp;color=0,0,0&amp;vpa=170&amp;vtp=1"/>
          <p:cNvSpPr/>
          <p:nvPr/>
        </p:nvSpPr>
        <p:spPr>
          <a:xfrm>
            <a:off x="518820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50_2#ee9b7138a.choices?vja=1&amp;pid=80f35f5c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p:txBody>
      </p:sp>
      <p:sp>
        <p:nvSpPr>
          <p:cNvPr id="5" name="QC_7_AS.352_1#ee9b7138a?vja=1&amp;pid=80f35f5cf&amp;color=0,0,0&amp;vtp=1"/>
          <p:cNvSpPr/>
          <p:nvPr/>
        </p:nvSpPr>
        <p:spPr>
          <a:xfrm>
            <a:off x="722376" y="2839847"/>
            <a:ext cx="10753344" cy="2675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推理判断题。根据文章中对这本书的内容描述，特别是第四段中的Nations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urging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another和“Nations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deep-sea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r.”以及最后一段内容可知，赫弗南在书中提到了人们对海洋资源需求的不断增长，以及这些需求与保护海洋健康和生物多样性之间的冲突。还提到我们正处于一个关键的十字路口，需要以更加可持续的方式去探索海洋资源。由此可推断出，赫弗南担忧海洋过度开采带来的生态失衡。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3_1#4b4e90172?vja=1&amp;pid=80f35f5c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4_1#4b4e90172.bracket?vja=1&amp;pid=80f35f5cf&amp;color=0,0,0&amp;vpa=171&amp;vtp=1"/>
          <p:cNvSpPr/>
          <p:nvPr/>
        </p:nvSpPr>
        <p:spPr>
          <a:xfrm>
            <a:off x="3076639"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53_2#4b4e90172.choices?vja=1&amp;pid=80f35f5c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25000"/>
              </a:lnSpc>
              <a:tabLst>
                <a:tab pos="5483860"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proposal.</a:t>
            </a:r>
            <a:endParaRPr lang="en-US" altLang="zh-CN" sz="2000" dirty="0"/>
          </a:p>
        </p:txBody>
      </p:sp>
      <p:sp>
        <p:nvSpPr>
          <p:cNvPr id="5" name="QC_7_AS.355_1#4b4e90172?vja=1&amp;pid=80f35f5cf&amp;color=0,0,0&amp;vtp=1"/>
          <p:cNvSpPr/>
          <p:nvPr/>
        </p:nvSpPr>
        <p:spPr>
          <a:xfrm>
            <a:off x="722376" y="2077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fast-paced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thoroughly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journalist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Heffernan.”并结合全文内容可知，本文概述了奥利芙·赫弗南所著的</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Unclaimed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一书的主题和内容，包括人们对海洋资源不断增长的需求、由此产生的矛盾以及海洋过度开发带来的生态失衡等，因此，本文应是一篇书评。故选B项。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6_1#b71c69ddb?vja=1&amp;pid=be9cd92ff&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[湖南怀化2024模拟]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sci-fi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Canavan,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co-editor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Cambridge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Herbert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prestigious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（有声望的）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prizes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1970.</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6_1#b71c69ddb?vja=1&amp;pid=be9cd92ff&amp;color=0,0,0&amp;vtp=1&amp;bt=1"/>
          <p:cNvSpPr/>
          <p:nvPr/>
        </p:nvSpPr>
        <p:spPr>
          <a:xfrm>
            <a:off x="722376" y="900000"/>
            <a:ext cx="10753344" cy="3009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Herbert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windmill.He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Oregon’s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（开发）.</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357_1#b71c69ddb?vja=1&amp;pid=be9cd92ff&amp;color=0,0,0&amp;vtp=1"/>
          <p:cNvSpPr/>
          <p:nvPr/>
        </p:nvSpPr>
        <p:spPr>
          <a:xfrm>
            <a:off x="722376" y="3950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本文是一篇新闻报道，介绍了弗兰克·赫伯特出版小说《沙丘》的经历及这部小说对于生态保护的意义。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8_1#624ad054c.choices?vja=1&amp;pid=b71c69ddb&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B.literally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C.seriously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2000" dirty="0"/>
          </a:p>
        </p:txBody>
      </p:sp>
      <p:sp>
        <p:nvSpPr>
          <p:cNvPr id="3" name="QC_7_AN.359_1#624ad054c.bracket?vja=1&amp;pid=b71c69ddb&amp;color=0,0,0&amp;vpa=17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0_1#624ad054c?vja=1&amp;pid=b71c69ddb&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ecologically可知，弗兰克·赫伯特的小说《沙丘》是首批严肃探讨环境问题的小说之一。故选C项。literally意为“按字面意思地”；equally意为“平等地”。</a:t>
            </a:r>
            <a:endParaRPr lang="en-US" altLang="zh-CN" sz="2200" dirty="0"/>
          </a:p>
        </p:txBody>
      </p:sp>
      <p:sp>
        <p:nvSpPr>
          <p:cNvPr id="5" name="QC_7_BD.361_1#b0e0598d5.choices?vja=1&amp;pid=b71c69ddb&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B.attempt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C.agreement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endParaRPr lang="en-US" altLang="zh-CN" sz="2000" dirty="0"/>
          </a:p>
        </p:txBody>
      </p:sp>
      <p:sp>
        <p:nvSpPr>
          <p:cNvPr id="6" name="QC_7_AN.362_1#b0e0598d5.bracket?vja=1&amp;pid=b71c69ddb&amp;color=0,0,0&amp;vpa=173&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63_1#b0e0598d5?vja=1&amp;pid=b71c69ddb&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根据下文中的“Prior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way.”可知，在这类作品出版之前，人们并没有生态保护意识，所以弗兰克·赫伯特想要在小说中唤起人们对于生态化思考的必要性的注意。necessity意为“必要性”，故选A项。attempt意为“尝试”。</a:t>
            </a:r>
            <a:endParaRPr lang="en-US" altLang="zh-CN" sz="2200" dirty="0"/>
          </a:p>
        </p:txBody>
      </p:sp>
      <p:sp>
        <p:nvSpPr>
          <p:cNvPr id="8" name="QC_7_BD.364_1#71f47ff39.choices?vja=1&amp;pid=b71c69ddb&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B.struggled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C.chosen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.hesitated</a:t>
            </a:r>
            <a:endParaRPr lang="en-US" altLang="zh-CN" sz="2000" dirty="0"/>
          </a:p>
        </p:txBody>
      </p:sp>
      <p:sp>
        <p:nvSpPr>
          <p:cNvPr id="9" name="QC_7_AN.365_1#71f47ff39.bracket?vja=1&amp;pid=b71c69ddb&amp;color=0,0,0&amp;vpa=174&amp;vtp=1"/>
          <p:cNvSpPr/>
          <p:nvPr/>
        </p:nvSpPr>
        <p:spPr>
          <a:xfrm>
            <a:off x="1176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6_1#71f47ff39?vja=1&amp;pid=b71c69ddb&amp;color=0,0,0&amp;vtp=1"/>
          <p:cNvSpPr/>
          <p:nvPr/>
        </p:nvSpPr>
        <p:spPr>
          <a:xfrm>
            <a:off x="722376" y="4541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根据空后的facing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rejections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Company可知，弗兰克·赫伯特努力为《沙丘》寻找出版商，经历了数次失败。故选B项。hesitate意为“犹豫”。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7_1#75a1930e8.choices?vja=1&amp;pid=b71c69ddb&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.dismissed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B.accepted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C.recommended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.purchased</a:t>
            </a:r>
            <a:endParaRPr lang="en-US" altLang="zh-CN" sz="2000" dirty="0"/>
          </a:p>
        </p:txBody>
      </p:sp>
      <p:sp>
        <p:nvSpPr>
          <p:cNvPr id="3" name="QC_7_AN.368_1#75a1930e8.bracket?vja=1&amp;pid=b71c69ddb&amp;color=0,0,0&amp;vpa=175&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69_1#75a1930e8?vja=1&amp;pid=b71c69ddb&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根据空前的facing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rejections可知，弗兰克·赫伯特的小说被出版商拒绝了很多次，最终一家图书公司接受了它，这本小说得以出版。故选B项。dismiss意为“不予考虑”；recommend意为“推荐”；purchase意为“购买”。</a:t>
            </a:r>
            <a:endParaRPr lang="en-US" altLang="zh-CN" sz="2200" dirty="0"/>
          </a:p>
        </p:txBody>
      </p:sp>
      <p:sp>
        <p:nvSpPr>
          <p:cNvPr id="5" name="QC_7_BD.370_1#15c2dabb1.choices?vja=1&amp;pid=b71c69ddb&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C.trust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endParaRPr lang="en-US" altLang="zh-CN" sz="2000" dirty="0"/>
          </a:p>
        </p:txBody>
      </p:sp>
      <p:sp>
        <p:nvSpPr>
          <p:cNvPr id="6" name="QC_7_AN.371_1#15c2dabb1.bracket?vja=1&amp;pid=b71c69ddb&amp;color=0,0,0&amp;vpa=176&amp;vtp=1"/>
          <p:cNvSpPr/>
          <p:nvPr/>
        </p:nvSpPr>
        <p:spPr>
          <a:xfrm>
            <a:off x="1176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72_1#15c2dabb1?vja=1&amp;pid=b71c69ddb&amp;color=0,0,0&amp;vtp=1"/>
          <p:cNvSpPr/>
          <p:nvPr/>
        </p:nvSpPr>
        <p:spPr>
          <a:xfrm>
            <a:off x="722376" y="29287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根据winning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prestigious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prizes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copies可知，《沙丘》这本小说出版之后开始流行。故选D项。</a:t>
            </a:r>
            <a:endParaRPr lang="en-US" altLang="zh-CN" sz="2200" dirty="0"/>
          </a:p>
        </p:txBody>
      </p:sp>
      <p:sp>
        <p:nvSpPr>
          <p:cNvPr id="8" name="QC_7_BD.373_1#ee8160596.choices?vja=1&amp;pid=b71c69ddb&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endParaRPr lang="en-US" altLang="zh-CN" sz="2000" dirty="0"/>
          </a:p>
        </p:txBody>
      </p:sp>
      <p:sp>
        <p:nvSpPr>
          <p:cNvPr id="9" name="QC_7_AN.374_1#ee8160596.bracket?vja=1&amp;pid=b71c69ddb&amp;color=0,0,0&amp;vpa=177&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5_1#ee8160596?vja=1&amp;pid=b71c69ddb&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根据空前的selling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copies并结合语境可知，此处表示这本小说总共售卖了大约2,000万册。in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total意为“总共”，故选D项。in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time意为“及时”；in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turn意为“依次”；in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advance意为“提前”。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6_1#64615bf90.choices?vja=1&amp;pid=b71c69ddb&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B.pushed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C.skipped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.simplified</a:t>
            </a:r>
            <a:endParaRPr lang="en-US" altLang="zh-CN" sz="2000" dirty="0"/>
          </a:p>
        </p:txBody>
      </p:sp>
      <p:sp>
        <p:nvSpPr>
          <p:cNvPr id="3" name="QC_7_AN.377_1#64615bf90.bracket?vja=1&amp;pid=b71c69ddb&amp;color=0,0,0&amp;vpa=178&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8_1#64615bf90?vja=1&amp;pid=b71c69ddb&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根据上文语境可知，《沙丘》是一本有关生态保护的科幻小说，故此处表达这本小说推动了环境运动。故选B项。skip意为“不参加；跳过”；simplify意为“使简化”。</a:t>
            </a:r>
            <a:endParaRPr lang="en-US" altLang="zh-CN" sz="2200" dirty="0"/>
          </a:p>
        </p:txBody>
      </p:sp>
      <p:sp>
        <p:nvSpPr>
          <p:cNvPr id="5" name="QC_7_BD.379_1#8d71ffb7a.choices?vja=1&amp;pid=b71c69ddb&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.unwilling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B.unfortunate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C.unsuitable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.unlikely</a:t>
            </a:r>
            <a:endParaRPr lang="en-US" altLang="zh-CN" sz="2000" dirty="0"/>
          </a:p>
        </p:txBody>
      </p:sp>
      <p:sp>
        <p:nvSpPr>
          <p:cNvPr id="6" name="QC_7_AN.380_1#8d71ffb7a.bracket?vja=1&amp;pid=b71c69ddb&amp;color=0,0,0&amp;vpa=179&amp;vtp=1"/>
          <p:cNvSpPr/>
          <p:nvPr/>
        </p:nvSpPr>
        <p:spPr>
          <a:xfrm>
            <a:off x="1176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1_1#8d71ffb7a?vja=1&amp;pid=b71c69ddb&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Herbert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embraced.”可知，赫伯特很支持环境保护，此处表达他不愿意等到以后对自己的孙辈说，因为人们已经将地球上的资源消耗完了，所以孙辈无法享受地球的资源了。unwilling意为“不情愿的”，故选A项。</a:t>
            </a:r>
            <a:endParaRPr lang="en-US" altLang="zh-CN" sz="2200" dirty="0"/>
          </a:p>
        </p:txBody>
      </p:sp>
      <p:sp>
        <p:nvSpPr>
          <p:cNvPr id="8" name="QC_7_BD.382_1#76af2c8b6.choices?vja=1&amp;pid=b71c69ddb&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9" name="QC_7_AN.383_1#76af2c8b6.bracket?vja=1&amp;pid=b71c69ddb&amp;color=0,0,0&amp;vpa=180&amp;vtp=1"/>
          <p:cNvSpPr/>
          <p:nvPr/>
        </p:nvSpPr>
        <p:spPr>
          <a:xfrm>
            <a:off x="1176401" y="3735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84_1#76af2c8b6?vja=1&amp;pid=b71c69ddb&amp;color=0,0,0&amp;vtp=1"/>
          <p:cNvSpPr/>
          <p:nvPr/>
        </p:nvSpPr>
        <p:spPr>
          <a:xfrm>
            <a:off x="722376" y="4160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you可知，此处表达资源被消耗完了。use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up意为“用完”，故选C项。give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up意为“放弃”；pile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up意为“堆积”。</a:t>
            </a:r>
            <a:endParaRPr lang="en-US" altLang="zh-CN" sz="2200" dirty="0"/>
          </a:p>
        </p:txBody>
      </p:sp>
      <p:sp>
        <p:nvSpPr>
          <p:cNvPr id="11" name="QC_7_BD.385_1#fd9f8180f.choices?vja=1&amp;pid=b71c69ddb&amp;color=0,0,0&amp;vtp=1"/>
          <p:cNvSpPr/>
          <p:nvPr/>
        </p:nvSpPr>
        <p:spPr>
          <a:xfrm>
            <a:off x="722376" y="49551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B.assign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C.investigate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endParaRPr lang="en-US" altLang="zh-CN" sz="2000" dirty="0"/>
          </a:p>
        </p:txBody>
      </p:sp>
      <p:sp>
        <p:nvSpPr>
          <p:cNvPr id="12" name="QC_7_AN.386_1#fd9f8180f.bracket?vja=1&amp;pid=b71c69ddb&amp;color=0,0,0&amp;vpa=181&amp;vtp=1"/>
          <p:cNvSpPr/>
          <p:nvPr/>
        </p:nvSpPr>
        <p:spPr>
          <a:xfrm>
            <a:off x="1303401" y="49551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87_1#fd9f8180f?vja=1&amp;pid=b71c69ddb&amp;color=0,0,0&amp;vtp=1"/>
          <p:cNvSpPr/>
          <p:nvPr/>
        </p:nvSpPr>
        <p:spPr>
          <a:xfrm>
            <a:off x="722376" y="5379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根据installing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collector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windmill可知，赫伯特提倡可再生资源。advocate意为“提倡”，故选A项。assign意为“布置”；investigate意为“调查”；deliver意为“传递”。</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8_1#4f13701cf.choices?vja=1&amp;pid=b71c69ddb&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B.consequences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C.flexibility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endParaRPr lang="en-US" altLang="zh-CN" sz="2000" dirty="0"/>
          </a:p>
        </p:txBody>
      </p:sp>
      <p:sp>
        <p:nvSpPr>
          <p:cNvPr id="3" name="QC_7_AN.389_1#4f13701cf.bracket?vja=1&amp;pid=b71c69ddb&amp;color=0,0,0&amp;vpa=182&amp;vtp=1"/>
          <p:cNvSpPr/>
          <p:nvPr/>
        </p:nvSpPr>
        <p:spPr>
          <a:xfrm>
            <a:off x="129400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90_1#4f13701cf?vja=1&amp;pid=b71c69ddb&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damage及语境可知，了解人类行为的后果可以减少对环境的破坏，因为环境的破坏大多是人类行为导致的。consequence意为“后果”，故选B项。similarity意为“相似性”；flexibility意为“灵活性”。</a:t>
            </a:r>
            <a:endParaRPr lang="en-US" altLang="zh-CN" sz="2200" dirty="0"/>
          </a:p>
        </p:txBody>
      </p:sp>
      <p:sp>
        <p:nvSpPr>
          <p:cNvPr id="5" name="QC_7_BD.391_1#9dd1b9d5b.choices?vja=1&amp;pid=b71c69ddb&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B.proposal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C.inspiration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endParaRPr lang="en-US" altLang="zh-CN" sz="2000" dirty="0"/>
          </a:p>
        </p:txBody>
      </p:sp>
      <p:sp>
        <p:nvSpPr>
          <p:cNvPr id="6" name="QC_7_AN.392_1#9dd1b9d5b.bracket?vja=1&amp;pid=b71c69ddb&amp;color=0,0,0&amp;vpa=183&amp;vtp=1"/>
          <p:cNvSpPr/>
          <p:nvPr/>
        </p:nvSpPr>
        <p:spPr>
          <a:xfrm>
            <a:off x="1303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93_1#9dd1b9d5b?vja=1&amp;pid=b71c69ddb&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根据空后内容并结合语境可知，此处表示弗兰克·赫伯特写《沙丘》的灵感源自他的一次游历。故选C项。proposal意为“提议”。</a:t>
            </a:r>
            <a:endParaRPr lang="en-US" altLang="zh-CN" sz="2200" dirty="0"/>
          </a:p>
        </p:txBody>
      </p:sp>
      <p:sp>
        <p:nvSpPr>
          <p:cNvPr id="8" name="QC_7_BD.394_1#f6978aed0.choices?vja=1&amp;pid=b71c69ddb&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C.confirmed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.graded</a:t>
            </a:r>
            <a:endParaRPr lang="en-US" altLang="zh-CN" sz="2000" dirty="0"/>
          </a:p>
        </p:txBody>
      </p:sp>
      <p:sp>
        <p:nvSpPr>
          <p:cNvPr id="9" name="QC_7_AN.395_1#f6978aed0.bracket?vja=1&amp;pid=b71c69ddb&amp;color=0,0,0&amp;vpa=184&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96_1#f6978aed0?vja=1&amp;pid=b71c69ddb&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stabilise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people可知，在俄勒冈州的沙丘，弗兰克·赫伯特目睹了当地人为稳定地貌作出的努力。witness意为“当场看到”，故选A项。spare意为“不吝惜”；confirm意为“证实”；grade意为“分级”。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7_1#ab08e5848.choices?vja=1&amp;pid=b71c69ddb&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B.balanced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C.unchecked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endParaRPr lang="en-US" altLang="zh-CN" sz="2000" dirty="0"/>
          </a:p>
        </p:txBody>
      </p:sp>
      <p:sp>
        <p:nvSpPr>
          <p:cNvPr id="3" name="QC_7_AN.398_1#ab08e5848.bracket?vja=1&amp;pid=b71c69ddb&amp;color=0,0,0&amp;vpa=18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99_1#ab08e5848?vja=1&amp;pid=b71c69ddb&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disastrous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exploitation可知，如果人类对自然资源的开发是不加约束的，会造成严重的灾难性后果。unchecked意为“不加约束的；不受限制的”，故选C项。</a:t>
            </a:r>
            <a:endParaRPr lang="en-US" altLang="zh-CN" sz="2200" dirty="0"/>
          </a:p>
        </p:txBody>
      </p:sp>
      <p:sp>
        <p:nvSpPr>
          <p:cNvPr id="5" name="QC_7_BD.400_1#ab30e9917.choices?vja=1&amp;pid=b71c69ddb&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B.symbol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C.victim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endParaRPr lang="en-US" altLang="zh-CN" sz="2000" dirty="0"/>
          </a:p>
        </p:txBody>
      </p:sp>
      <p:sp>
        <p:nvSpPr>
          <p:cNvPr id="6" name="QC_7_AN.401_1#ab30e9917.bracket?vja=1&amp;pid=b71c69ddb&amp;color=0,0,0&amp;vpa=186&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402_1#ab30e9917?vja=1&amp;pid=b71c69ddb&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as可知，这本小说让读者考虑自己的行为对于地球的影响，并在他们阅读时提醒他们可持续生活的重要性。reminder意为“提醒人的事物”，故选D项。victim意为“受害者”。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d3d907ad4?vja=1&amp;pid=95eb2137d&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endParaRPr lang="en-US" altLang="zh-CN" sz="2000" dirty="0"/>
          </a:p>
        </p:txBody>
      </p:sp>
      <p:sp>
        <p:nvSpPr>
          <p:cNvPr id="3" name="QB_6_AN.26_1#d3d907ad4.blank?vja=1&amp;pid=95eb2137d&amp;color=0,0,0&amp;vpa=9&amp;vtp=1"/>
          <p:cNvSpPr/>
          <p:nvPr/>
        </p:nvSpPr>
        <p:spPr>
          <a:xfrm>
            <a:off x="1398651" y="1239013"/>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B_6_AS.27_1#d3d907ad4?vja=1&amp;pid=95eb2137d&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后来，她跟随中医领域的专家学习了两年半的中医，从他们那里获得了对传统方法的深入了解。分析句子结构可知，此处为“介词+whom”引导的定语从句，结合句意可知，此处表示“从某人那里得到”，所以应填介词from。</a:t>
            </a:r>
            <a:endParaRPr lang="en-US" altLang="zh-CN" sz="2200" dirty="0"/>
          </a:p>
        </p:txBody>
      </p:sp>
      <p:sp>
        <p:nvSpPr>
          <p:cNvPr id="5" name="QB_6_BD.28_1#8c45e5170?vja=1&amp;pid=95eb2137d&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p:txBody>
      </p:sp>
      <p:sp>
        <p:nvSpPr>
          <p:cNvPr id="6" name="QB_6_AN.29_1#8c45e5170.blank?vja=1&amp;pid=95eb2137d&amp;color=0,0,0&amp;vpa=10&amp;vtp=1"/>
          <p:cNvSpPr/>
          <p:nvPr/>
        </p:nvSpPr>
        <p:spPr>
          <a:xfrm>
            <a:off x="5292789" y="2846959"/>
            <a:ext cx="19446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000" dirty="0"/>
          </a:p>
        </p:txBody>
      </p:sp>
      <p:sp>
        <p:nvSpPr>
          <p:cNvPr id="7" name="QB_6_AS.30_1#8c45e5170?vja=1&amp;pid=95eb2137d&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句意为：这位老师坚持要求他的学生独自完成家庭作业。insist表示“坚决主张，坚持要求”时，其后的that从句用虚拟语气，从句谓语用“should+动词原形”，should可省略。故填（should）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411f2e4a.fixed?vja=1&amp;pid=1d5612a9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9411f2e4a.fixed?vja=1&amp;pid=1d5612a90&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9411f2e4a.fixed?vja=1&amp;pid=1d5612a90&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建议用时：56分钟</a:t>
            </a:r>
            <a:endParaRPr lang="en-US" altLang="zh-CN" sz="20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3_1#923c50f1d?vja=1&amp;pid=1c911fadc&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（认知的）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Neuroscience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insufficient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hippocampus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（海马体）,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regulation.A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impulse.This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prefrontal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（前额叶皮质）,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sleep-deprived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3_1#923c50f1d?vja=1&amp;pid=1c911fadc&amp;color=0,0,0&amp;vtp=1&amp;bt=1"/>
          <p:cNvSpPr/>
          <p:nvPr/>
        </p:nvSpPr>
        <p:spPr>
          <a:xfrm>
            <a:off x="722376" y="900000"/>
            <a:ext cx="10753344" cy="4119436"/>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Berkeley,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important.Adolescents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obesity.</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5_EX.404_1#923c50f1d?vja=1&amp;pid=1c911fadc&amp;color=0,0,0&amp;vtp=1"/>
          <p:cNvSpPr/>
          <p:nvPr/>
        </p:nvSpPr>
        <p:spPr>
          <a:xfrm>
            <a:off x="722376" y="5435536"/>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本文是一篇说明文。文章主要介绍了睡眠对认知功能如记忆、创造力和情绪调节等方面的重要性，尤其强调了睡眠对青少年的影响。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5_1#b5473cd1d?vja=1&amp;pid=923c50f1d&amp;color=0,0,0&amp;vtp=1&amp;bt=1"/>
          <p:cNvSpPr/>
          <p:nvPr/>
        </p:nvSpPr>
        <p:spPr>
          <a:xfrm>
            <a:off x="722376" y="896113"/>
            <a:ext cx="10753344" cy="33642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06_1#b5473cd1d.bracket?vja=1&amp;pid=923c50f1d&amp;color=0,0,0&amp;vpa=187&amp;vtp=1"/>
          <p:cNvSpPr/>
          <p:nvPr/>
        </p:nvSpPr>
        <p:spPr>
          <a:xfrm>
            <a:off x="7320026" y="896113"/>
            <a:ext cx="227013" cy="33972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05_2#b5473cd1d.choices?vja=1&amp;pid=923c50f1d&amp;color=0,0,0&amp;vtp=1"/>
          <p:cNvSpPr/>
          <p:nvPr/>
        </p:nvSpPr>
        <p:spPr>
          <a:xfrm>
            <a:off x="722376" y="1273937"/>
            <a:ext cx="10753344" cy="143370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endParaRPr lang="en-US" altLang="zh-CN" sz="2000" dirty="0"/>
          </a:p>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hippocampus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weakens.</a:t>
            </a:r>
            <a:endParaRPr lang="en-US" altLang="zh-CN" sz="2000" dirty="0"/>
          </a:p>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prefrontal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endParaRPr lang="en-US" altLang="zh-CN" sz="2000" dirty="0"/>
          </a:p>
        </p:txBody>
      </p:sp>
      <p:sp>
        <p:nvSpPr>
          <p:cNvPr id="5" name="QC_6_AS.407_1#b5473cd1d?vja=1&amp;pid=923c50f1d&amp;color=0,0,0&amp;vtp=1"/>
          <p:cNvSpPr/>
          <p:nvPr/>
        </p:nvSpPr>
        <p:spPr>
          <a:xfrm>
            <a:off x="722376" y="2783713"/>
            <a:ext cx="10753344" cy="1107821"/>
          </a:xfrm>
          <a:prstGeom prst="rect">
            <a:avLst/>
          </a:prstGeom>
          <a:noFill/>
        </p:spPr>
        <p:txBody>
          <a:bodyPr wrap="square" lIns="0" tIns="0" rIns="0" bIns="0" rtlCol="0" anchor="t"/>
          <a:lstStyle/>
          <a:p>
            <a:pPr algn="just">
              <a:lnSpc>
                <a:spcPct val="120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weaker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hippocampus,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formation.”可知，睡眠不足6小时的人海马体的大脑活动会减弱。故选C项。</a:t>
            </a:r>
            <a:endParaRPr lang="en-US" altLang="zh-CN" sz="2200" dirty="0"/>
          </a:p>
        </p:txBody>
      </p:sp>
      <p:sp>
        <p:nvSpPr>
          <p:cNvPr id="6" name="QC_6_BD.408_1#e89edb326?vja=1&amp;pid=923c50f1d&amp;color=0,0,0&amp;vtp=1"/>
          <p:cNvSpPr/>
          <p:nvPr/>
        </p:nvSpPr>
        <p:spPr>
          <a:xfrm>
            <a:off x="722376" y="3926459"/>
            <a:ext cx="10753344" cy="336423"/>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6_AN.409_1#e89edb326.bracket?vja=1&amp;pid=923c50f1d&amp;color=0,0,0&amp;vpa=188&amp;vtp=1"/>
          <p:cNvSpPr/>
          <p:nvPr/>
        </p:nvSpPr>
        <p:spPr>
          <a:xfrm>
            <a:off x="8275701" y="3926459"/>
            <a:ext cx="241300" cy="339725"/>
          </a:xfrm>
          <a:prstGeom prst="rect">
            <a:avLst/>
          </a:prstGeom>
          <a:noFill/>
        </p:spPr>
        <p:txBody>
          <a:bodyPr wrap="non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C_6_BD.408_2#e89edb326.choices?vja=1&amp;pid=923c50f1d&amp;color=0,0,0&amp;vtp=1"/>
          <p:cNvSpPr/>
          <p:nvPr/>
        </p:nvSpPr>
        <p:spPr>
          <a:xfrm>
            <a:off x="722376" y="4294759"/>
            <a:ext cx="10753344" cy="336423"/>
          </a:xfrm>
          <a:prstGeom prst="rect">
            <a:avLst/>
          </a:prstGeom>
          <a:noFill/>
        </p:spPr>
        <p:txBody>
          <a:bodyPr wrap="square" lIns="0" tIns="0" rIns="0" bIns="0" rtlCol="0" anchor="t"/>
          <a:lstStyle/>
          <a:p>
            <a:pPr>
              <a:lnSpc>
                <a:spcPct val="120000"/>
              </a:lnSpc>
              <a:tabLst>
                <a:tab pos="2618105" algn="l"/>
                <a:tab pos="5121910" algn="l"/>
                <a:tab pos="804481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.Forgetful.</a:t>
            </a:r>
            <a:endParaRPr lang="en-US" altLang="zh-CN" sz="2000" dirty="0"/>
          </a:p>
        </p:txBody>
      </p:sp>
      <p:sp>
        <p:nvSpPr>
          <p:cNvPr id="9" name="QC_6_AS.410_1#e89edb326?vja=1&amp;pid=923c50f1d&amp;color=0,0,0&amp;vtp=1"/>
          <p:cNvSpPr/>
          <p:nvPr/>
        </p:nvSpPr>
        <p:spPr>
          <a:xfrm>
            <a:off x="722376" y="4701413"/>
            <a:ext cx="10753344" cy="1473835"/>
          </a:xfrm>
          <a:prstGeom prst="rect">
            <a:avLst/>
          </a:prstGeom>
          <a:noFill/>
        </p:spPr>
        <p:txBody>
          <a:bodyPr wrap="square" lIns="0" tIns="0" rIns="0" bIns="0" rtlCol="0" anchor="t"/>
          <a:lstStyle/>
          <a:p>
            <a:pPr algn="just">
              <a:lnSpc>
                <a:spcPct val="120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irritable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impulse.”可知，睡眠不足会让人难以控制冲动，结合and连接并列成分可知，画线词应体现情绪失控的状态，与and后的内容呼应，A项意为“愤怒的”，符合此处语境。故选A项。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1_1#a619f78df?vja=1&amp;pid=923c50f1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2_1#a619f78df.bracket?vja=1&amp;pid=923c50f1d&amp;color=0,0,0&amp;vpa=189&amp;vtp=1"/>
          <p:cNvSpPr/>
          <p:nvPr/>
        </p:nvSpPr>
        <p:spPr>
          <a:xfrm>
            <a:off x="53435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11_2#a619f78df.choices?vja=1&amp;pid=923c50f1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5" name="QC_6_AS.413_1#a619f78df?vja=1&amp;pid=923c50f1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important.Adolescents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declining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grades”可知，睡眠对青少年至关重要，因为它支持大脑发育，且睡眠不足会导致成绩下降，即影响学业表现。故选D项。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4_1#50b564c58?vja=1&amp;pid=923c50f1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5_1#50b564c58.bracket?vja=1&amp;pid=923c50f1d&amp;color=0,0,0&amp;vpa=190&amp;vtp=1"/>
          <p:cNvSpPr/>
          <p:nvPr/>
        </p:nvSpPr>
        <p:spPr>
          <a:xfrm>
            <a:off x="506444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14_2#50b564c58.choices?vja=1&amp;pid=923c50f1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functions.</a:t>
            </a:r>
            <a:endParaRPr lang="en-US" altLang="zh-CN" sz="2000" dirty="0"/>
          </a:p>
        </p:txBody>
      </p:sp>
      <p:sp>
        <p:nvSpPr>
          <p:cNvPr id="5" name="QC_6_AS.416_1#50b564c58?vja=1&amp;pid=923c50f1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推理判断题。通读全文，根据第一段中的“New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creativity.”及后文对睡眠在记忆、情绪调节、创造力及青少年发展等方面的作用的具体阐述可知，文章旨在解释睡眠对认知功能的重要性。故选D项。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16_2#50b564c58?vja=1&amp;pid=923c50f1d&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416_3#50b564c58?vja=1&amp;pid=923c50f1d&amp;color=0,0,0&amp;mp=1&amp;tib=255,255,255&amp;vtp=1" descr="preencoded.png"/>
          <p:cNvPicPr>
            <a:picLocks noChangeAspect="1"/>
          </p:cNvPicPr>
          <p:nvPr/>
        </p:nvPicPr>
        <p:blipFill>
          <a:blip r:embed="rId1">
            <a:clrChange>
              <a:clrFrom>
                <a:srgbClr val="ECF7FD"/>
              </a:clrFrom>
              <a:clrTo>
                <a:srgbClr val="ECF7FD">
                  <a:alpha val="0"/>
                </a:srgbClr>
              </a:clrTo>
            </a:clrChange>
          </a:blip>
          <a:stretch>
            <a:fillRect/>
          </a:stretch>
        </p:blipFill>
        <p:spPr>
          <a:xfrm>
            <a:off x="2862072" y="1384124"/>
            <a:ext cx="6464808"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416_4#50b564c58?vja=1&amp;pid=923c50f1d&amp;color=0,0,0&amp;mp=1&amp;vtp=1"/>
          <p:cNvSpPr/>
          <p:nvPr/>
        </p:nvSpPr>
        <p:spPr>
          <a:xfrm>
            <a:off x="722376" y="3835224"/>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这是因为负责决策和自我控制的前额叶皮质在人们睡眠不足时活跃度会降低。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7_1#d4268144c?vja=1&amp;pid=9b36599d4&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（内向的）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annoyed.Bestselling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high-achieving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brave—all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extroverts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people.Moreover,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noted.People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introverts</a:t>
            </a:r>
            <a:endParaRPr lang="en-US" altLang="zh-CN" sz="2000" dirty="0"/>
          </a:p>
        </p:txBody>
      </p:sp>
      <p:sp>
        <p:nvSpPr>
          <p:cNvPr id="3" name="QM_5_AN.418_1#d4268144c.blank?vja=1&amp;pid=9b36599d4&amp;color=0,0,0&amp;vpa=191&amp;vtp=1"/>
          <p:cNvSpPr/>
          <p:nvPr/>
        </p:nvSpPr>
        <p:spPr>
          <a:xfrm>
            <a:off x="9218676" y="1623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419_1#d4268144c.blank?vja=1&amp;pid=9b36599d4&amp;color=0,0,0&amp;vpa=192&amp;vtp=1"/>
          <p:cNvSpPr/>
          <p:nvPr/>
        </p:nvSpPr>
        <p:spPr>
          <a:xfrm>
            <a:off x="2501964" y="2385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5" name="QM_5_AN.420_1#d4268144c.blank?vja=1&amp;pid=9b36599d4&amp;color=0,0,0&amp;vpa=193&amp;vtp=1"/>
          <p:cNvSpPr/>
          <p:nvPr/>
        </p:nvSpPr>
        <p:spPr>
          <a:xfrm>
            <a:off x="2347976" y="543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7_1#d4268144c?vja=1&amp;pid=9b36599d4&amp;color=0,0,0&amp;vtp=1&amp;bt=1"/>
          <p:cNvSpPr/>
          <p:nvPr/>
        </p:nvSpPr>
        <p:spPr>
          <a:xfrm>
            <a:off x="722376" y="900000"/>
            <a:ext cx="10753344" cy="22479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overlook.Unlike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own.“Introverts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000" dirty="0"/>
          </a:p>
        </p:txBody>
      </p:sp>
      <p:sp>
        <p:nvSpPr>
          <p:cNvPr id="3" name="QM_5_AN.421_1#d4268144c.blank?vja=1&amp;pid=9b36599d4&amp;color=0,0,0&amp;vpa=194&amp;vtp=1"/>
          <p:cNvSpPr/>
          <p:nvPr/>
        </p:nvSpPr>
        <p:spPr>
          <a:xfrm>
            <a:off x="1481201" y="2004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5_AN.422_1#d4268144c.blank?vja=1&amp;pid=9b36599d4&amp;color=0,0,0&amp;vpa=195&amp;vtp=1"/>
          <p:cNvSpPr/>
          <p:nvPr/>
        </p:nvSpPr>
        <p:spPr>
          <a:xfrm>
            <a:off x="9799701"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3_1#d4268144c?vja=1&amp;pid=9b36599d4&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C.Extroverts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attention-seeking.</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introverted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backfiring.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5_EX.424_1#d4268144c?vja=1&amp;pid=9b36599d4&amp;color=0,0,0&amp;vtp=1"/>
          <p:cNvSpPr/>
          <p:nvPr/>
        </p:nvSpPr>
        <p:spPr>
          <a:xfrm>
            <a:off x="722376" y="3539807"/>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本文是一篇议论文，主要讨论了内向者的优势和成长潜力。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f30224f7?vja=1&amp;pid=2aba2beda&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8a4cc357c?vja=1&amp;pid=2aba2beda&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1.这本书与唐朝历史有关，它燃起了我想要更多地了解中国古诗的黄金时代的欲望。</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fuelled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endParaRPr lang="en-US" altLang="zh-CN" sz="2000" dirty="0"/>
          </a:p>
        </p:txBody>
      </p:sp>
      <p:sp>
        <p:nvSpPr>
          <p:cNvPr id="4" name="QB_6_AN.32_1#8a4cc357c.blank?vja=1&amp;pid=2aba2beda&amp;color=0,0,0&amp;vpa=11&amp;vtp=1"/>
          <p:cNvSpPr/>
          <p:nvPr/>
        </p:nvSpPr>
        <p:spPr>
          <a:xfrm>
            <a:off x="8011033" y="16079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5" name="QB_6_AN.33_1#8a4cc357c.blank?vja=1&amp;pid=2aba2beda&amp;color=0,0,0&amp;vpa=12&amp;vtp=1"/>
          <p:cNvSpPr/>
          <p:nvPr/>
        </p:nvSpPr>
        <p:spPr>
          <a:xfrm>
            <a:off x="8648002" y="1620647"/>
            <a:ext cx="661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desire</a:t>
            </a:r>
            <a:endParaRPr lang="en-US" altLang="zh-CN" sz="2000" dirty="0"/>
          </a:p>
        </p:txBody>
      </p:sp>
      <p:sp>
        <p:nvSpPr>
          <p:cNvPr id="6" name="QB_6_AN.34_1#8a4cc357c.blank?vja=1&amp;pid=2aba2beda&amp;color=0,0,0&amp;vpa=13&amp;vtp=1"/>
          <p:cNvSpPr/>
          <p:nvPr/>
        </p:nvSpPr>
        <p:spPr>
          <a:xfrm>
            <a:off x="9589770" y="162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35_1#8a4cc357c.blank?vja=1&amp;pid=2aba2beda&amp;color=0,0,0&amp;vpa=14&amp;vtp=1"/>
          <p:cNvSpPr/>
          <p:nvPr/>
        </p:nvSpPr>
        <p:spPr>
          <a:xfrm>
            <a:off x="10150539" y="1620647"/>
            <a:ext cx="1198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learn/know</a:t>
            </a:r>
            <a:endParaRPr lang="en-US" altLang="zh-CN" sz="2000" dirty="0"/>
          </a:p>
        </p:txBody>
      </p:sp>
      <p:sp>
        <p:nvSpPr>
          <p:cNvPr id="8" name="QB_6_AN.36_1#8a4cc357c.blank?vja=1&amp;pid=2aba2beda&amp;color=0,0,0&amp;vpa=15&amp;vtp=1"/>
          <p:cNvSpPr/>
          <p:nvPr/>
        </p:nvSpPr>
        <p:spPr>
          <a:xfrm>
            <a:off x="795401" y="2001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9" name="QB_6_AN.37_1#8a4cc357c.blank?vja=1&amp;pid=2aba2beda&amp;color=0,0,0&amp;vpa=16&amp;vtp=1"/>
          <p:cNvSpPr/>
          <p:nvPr/>
        </p:nvSpPr>
        <p:spPr>
          <a:xfrm>
            <a:off x="1659001" y="20016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10" name="QB_6_BD.38_1#36d61ee77?vja=1&amp;pid=2aba2beda&amp;color=0,0,0&amp;vtp=1"/>
          <p:cNvSpPr/>
          <p:nvPr/>
        </p:nvSpPr>
        <p:spPr>
          <a:xfrm>
            <a:off x="722376" y="2420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2.在过去50年里，鲨鱼和鳐鱼的数量下降了71%，许多濒临灭绝。（risk）</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1" name="QB_6_AN.39_1#36d61ee77.blank?vja=1&amp;pid=2aba2beda&amp;color=0,0,0&amp;vpa=17&amp;vtp=1"/>
          <p:cNvSpPr/>
          <p:nvPr/>
        </p:nvSpPr>
        <p:spPr>
          <a:xfrm>
            <a:off x="10458768" y="2763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12" name="QB_6_AN.40_1#36d61ee77.blank?vja=1&amp;pid=2aba2beda&amp;color=0,0,0&amp;vpa=18&amp;vtp=1"/>
          <p:cNvSpPr/>
          <p:nvPr/>
        </p:nvSpPr>
        <p:spPr>
          <a:xfrm>
            <a:off x="11141139" y="2763647"/>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3" name="QB_6_AN.41_1#36d61ee77.blank?vja=1&amp;pid=2aba2beda&amp;color=0,0,0&amp;vpa=19&amp;vtp=1"/>
          <p:cNvSpPr/>
          <p:nvPr/>
        </p:nvSpPr>
        <p:spPr>
          <a:xfrm>
            <a:off x="795401" y="3144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risk</a:t>
            </a:r>
            <a:endParaRPr lang="en-US" altLang="zh-CN" sz="2000" dirty="0"/>
          </a:p>
        </p:txBody>
      </p:sp>
      <p:sp>
        <p:nvSpPr>
          <p:cNvPr id="14" name="QB_6_AN.42_1#36d61ee77.blank?vja=1&amp;pid=2aba2beda&amp;color=0,0,0&amp;vpa=20&amp;vtp=1"/>
          <p:cNvSpPr/>
          <p:nvPr/>
        </p:nvSpPr>
        <p:spPr>
          <a:xfrm>
            <a:off x="1519301" y="3144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5" name="QB_6_AN.43_1#36d61ee77.blank?vja=1&amp;pid=2aba2beda&amp;color=0,0,0&amp;vpa=21&amp;vtp=1"/>
          <p:cNvSpPr/>
          <p:nvPr/>
        </p:nvSpPr>
        <p:spPr>
          <a:xfrm>
            <a:off x="2078101" y="3131947"/>
            <a:ext cx="1690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being/becoming</a:t>
            </a:r>
            <a:endParaRPr lang="en-US" altLang="zh-CN" sz="2000" dirty="0"/>
          </a:p>
        </p:txBody>
      </p:sp>
      <p:sp>
        <p:nvSpPr>
          <p:cNvPr id="16" name="QB_6_AN.44_1#36d61ee77.blank?vja=1&amp;pid=2aba2beda&amp;color=0,0,0&amp;vpa=22&amp;vtp=1"/>
          <p:cNvSpPr/>
          <p:nvPr/>
        </p:nvSpPr>
        <p:spPr>
          <a:xfrm>
            <a:off x="4072001" y="3144647"/>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extinct</a:t>
            </a:r>
            <a:endParaRPr lang="en-US" altLang="zh-CN" sz="2000" dirty="0"/>
          </a:p>
        </p:txBody>
      </p:sp>
      <p:sp>
        <p:nvSpPr>
          <p:cNvPr id="17" name="QB_6_BD.45_1#634ad2fc1?vja=1&amp;pid=2aba2beda&amp;color=0,0,0&amp;vtp=1"/>
          <p:cNvSpPr/>
          <p:nvPr/>
        </p:nvSpPr>
        <p:spPr>
          <a:xfrm>
            <a:off x="722376" y="3563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3.阅读好书既能充实我们的思想又能教我们分辨是非。</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endParaRPr lang="en-US" altLang="zh-CN" sz="2000" dirty="0"/>
          </a:p>
        </p:txBody>
      </p:sp>
      <p:sp>
        <p:nvSpPr>
          <p:cNvPr id="18" name="QB_6_AN.46_1#634ad2fc1.blank?vja=1&amp;pid=2aba2beda&amp;color=0,0,0&amp;vpa=23&amp;vtp=1"/>
          <p:cNvSpPr/>
          <p:nvPr/>
        </p:nvSpPr>
        <p:spPr>
          <a:xfrm>
            <a:off x="3892741" y="3906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19" name="QB_6_AN.47_1#634ad2fc1.blank?vja=1&amp;pid=2aba2beda&amp;color=0,0,0&amp;vpa=24&amp;vtp=1"/>
          <p:cNvSpPr/>
          <p:nvPr/>
        </p:nvSpPr>
        <p:spPr>
          <a:xfrm>
            <a:off x="4603179" y="38939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endParaRPr lang="en-US" altLang="zh-CN" sz="2000" dirty="0"/>
          </a:p>
        </p:txBody>
      </p:sp>
      <p:sp>
        <p:nvSpPr>
          <p:cNvPr id="20" name="QB_6_AN.48_1#634ad2fc1.blank?vja=1&amp;pid=2aba2beda&amp;color=0,0,0&amp;vpa=25&amp;vtp=1"/>
          <p:cNvSpPr/>
          <p:nvPr/>
        </p:nvSpPr>
        <p:spPr>
          <a:xfrm>
            <a:off x="5466017" y="3906647"/>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enrich</a:t>
            </a:r>
            <a:endParaRPr lang="en-US" altLang="zh-CN" sz="2000" dirty="0"/>
          </a:p>
        </p:txBody>
      </p:sp>
      <p:sp>
        <p:nvSpPr>
          <p:cNvPr id="21" name="QB_6_AN.49_1#634ad2fc1.blank?vja=1&amp;pid=2aba2beda&amp;color=0,0,0&amp;vpa=26&amp;vtp=1"/>
          <p:cNvSpPr/>
          <p:nvPr/>
        </p:nvSpPr>
        <p:spPr>
          <a:xfrm>
            <a:off x="6519290" y="3906647"/>
            <a:ext cx="395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endParaRPr lang="en-US" altLang="zh-CN" sz="2000" dirty="0"/>
          </a:p>
        </p:txBody>
      </p:sp>
      <p:sp>
        <p:nvSpPr>
          <p:cNvPr id="22" name="QB_6_AN.50_1#634ad2fc1.blank?vja=1&amp;pid=2aba2beda&amp;color=0,0,0&amp;vpa=27&amp;vtp=1"/>
          <p:cNvSpPr/>
          <p:nvPr/>
        </p:nvSpPr>
        <p:spPr>
          <a:xfrm>
            <a:off x="7255066" y="3893947"/>
            <a:ext cx="1619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minds/thoughts</a:t>
            </a:r>
            <a:endParaRPr lang="en-US" altLang="zh-CN" sz="2000" dirty="0"/>
          </a:p>
        </p:txBody>
      </p:sp>
      <p:sp>
        <p:nvSpPr>
          <p:cNvPr id="23" name="QB_6_AN.51_1#634ad2fc1.blank?vja=1&amp;pid=2aba2beda&amp;color=0,0,0&amp;vpa=28&amp;vtp=1"/>
          <p:cNvSpPr/>
          <p:nvPr/>
        </p:nvSpPr>
        <p:spPr>
          <a:xfrm>
            <a:off x="9222740" y="3906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24" name="QB_6_AN.52_1#634ad2fc1.blank?vja=1&amp;pid=2aba2beda&amp;color=0,0,0&amp;vpa=29&amp;vtp=1"/>
          <p:cNvSpPr/>
          <p:nvPr/>
        </p:nvSpPr>
        <p:spPr>
          <a:xfrm>
            <a:off x="9945815" y="3906647"/>
            <a:ext cx="592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a:t>
            </a:r>
            <a:endParaRPr lang="en-US" altLang="zh-CN" sz="2000" dirty="0"/>
          </a:p>
        </p:txBody>
      </p:sp>
      <p:sp>
        <p:nvSpPr>
          <p:cNvPr id="25" name="QB_6_BD.53_1#ed7b3c9d4?vja=1&amp;pid=2aba2beda&amp;color=0,0,0&amp;vtp=1"/>
          <p:cNvSpPr/>
          <p:nvPr/>
        </p:nvSpPr>
        <p:spPr>
          <a:xfrm>
            <a:off x="722376" y="4706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4.令她印象深刻的是，那个地方美得难以形容。（beyond）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6" name="QB_6_AN.54_1#ed7b3c9d4.blank?vja=1&amp;pid=2aba2beda&amp;color=0,0,0&amp;vpa=30&amp;vtp=1"/>
          <p:cNvSpPr/>
          <p:nvPr/>
        </p:nvSpPr>
        <p:spPr>
          <a:xfrm>
            <a:off x="6373876" y="5049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27" name="QB_6_AN.55_1#ed7b3c9d4.blank?vja=1&amp;pid=2aba2beda&amp;color=0,0,0&amp;vpa=31&amp;vtp=1"/>
          <p:cNvSpPr/>
          <p:nvPr/>
        </p:nvSpPr>
        <p:spPr>
          <a:xfrm>
            <a:off x="7148576" y="5036947"/>
            <a:ext cx="804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beyond</a:t>
            </a:r>
            <a:endParaRPr lang="en-US" altLang="zh-CN" sz="2000" dirty="0"/>
          </a:p>
        </p:txBody>
      </p:sp>
      <p:sp>
        <p:nvSpPr>
          <p:cNvPr id="28" name="QB_6_AN.56_1#ed7b3c9d4.blank?vja=1&amp;pid=2aba2beda&amp;color=0,0,0&amp;vpa=32&amp;vtp=1"/>
          <p:cNvSpPr/>
          <p:nvPr/>
        </p:nvSpPr>
        <p:spPr>
          <a:xfrm>
            <a:off x="8291576" y="5036947"/>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description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5" grpId="0" animBg="1" build="p"/>
      <p:bldP spid="16" grpId="0" animBg="1" build="p"/>
      <p:bldP spid="18" grpId="0" animBg="1" build="p"/>
      <p:bldP spid="19" grpId="0" animBg="1" build="p"/>
      <p:bldP spid="20" grpId="0" animBg="1" build="p"/>
      <p:bldP spid="21" grpId="0" animBg="1" build="p"/>
      <p:bldP spid="22" grpId="0" animBg="1" build="p"/>
      <p:bldP spid="23" grpId="0" animBg="1" build="p"/>
      <p:bldP spid="24" grpId="0" animBg="1" build="p"/>
      <p:bldP spid="26" grpId="0" animBg="1" build="p"/>
      <p:bldP spid="27" grpId="0" animBg="1" build="p"/>
      <p:bldP spid="28"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5_1#7d1dd0eea?vja=1&amp;pid=d4268144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26_1#7d1dd0eea.blank?vja=1&amp;pid=d4268144c&amp;color=0,0,0&amp;vpa=196&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427_1#7d1dd0eea?vja=1&amp;pid=d4268144c&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出在童年时期支持内向的人可以帮助他们成长，B项（首先要认识到他们“隐藏的优点”）承接上文，进一步介绍如何支持这些内向的人，同时呼应下文对“隐藏的优势”的详细说明，上下文语义连贯。故选B项。</a:t>
            </a:r>
            <a:endParaRPr lang="en-US" altLang="zh-CN" sz="2200" dirty="0"/>
          </a:p>
        </p:txBody>
      </p:sp>
      <p:sp>
        <p:nvSpPr>
          <p:cNvPr id="5" name="QB_6_BD.428_1#64e91e6b6?vja=1&amp;pid=d4268144c&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29_1#64e91e6b6.blank?vja=1&amp;pid=d4268144c&amp;color=0,0,0&amp;vpa=197&amp;vtp=1"/>
          <p:cNvSpPr/>
          <p:nvPr/>
        </p:nvSpPr>
        <p:spPr>
          <a:xfrm>
            <a:off x="1036701" y="2465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6_AS.430_1#64e91e6b6?vja=1&amp;pid=d4268144c&amp;color=0,0,0&amp;vtp=1"/>
          <p:cNvSpPr/>
          <p:nvPr/>
        </p:nvSpPr>
        <p:spPr>
          <a:xfrm>
            <a:off x="722376" y="2928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上文介绍了传统的领导者形象，即外向型人群的典型特征，空后的内容引出对这一看法的纠正，并介绍了真正的领导者是什么样的，这进一步说明内向型的人在某些方面更具备作为领导者的优势。由此可知，设空处应与空前内容形成转折。E项（但领导者并不一定需要特别善于社交或寻求关注）承上启下，符合语境。故选E项。</a:t>
            </a:r>
            <a:endParaRPr lang="en-US" altLang="zh-CN" sz="2200" dirty="0"/>
          </a:p>
        </p:txBody>
      </p:sp>
      <p:sp>
        <p:nvSpPr>
          <p:cNvPr id="8" name="QB_6_BD.431_1#f4286a59b?vja=1&amp;pid=d4268144c&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432_1#f4286a59b.blank?vja=1&amp;pid=d4268144c&amp;color=0,0,0&amp;vpa=198&amp;vtp=1"/>
          <p:cNvSpPr/>
          <p:nvPr/>
        </p:nvSpPr>
        <p:spPr>
          <a:xfrm>
            <a:off x="1024001" y="4459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433_1#f4286a59b?vja=1&amp;pid=d4268144c&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上文介绍凯恩在倾听并观察周围的环境，设空处下文提出内向者是很好的倾听者，通过倾听，他们更能领会信息。设空处应承上启下，阐述倾听的重要性。A项（倾听是生活中必备的技能之一）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4_1#3e80dfc9a?vja=1&amp;pid=d4268144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5_1#3e80dfc9a.blank?vja=1&amp;pid=d4268144c&amp;color=0,0,0&amp;vpa=199&amp;vtp=1"/>
          <p:cNvSpPr/>
          <p:nvPr/>
        </p:nvSpPr>
        <p:spPr>
          <a:xfrm>
            <a:off x="1036701" y="8580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6_AS.436_1#3e80dfc9a?vja=1&amp;pid=d4268144c&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introverts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own.”可知，上下文在语义上构成转折关系。下文讲内向的人的优势，与C项（众所周知，外向的人在群体环境中表现良好）形成对比。故选C项。</a:t>
            </a:r>
            <a:endParaRPr lang="en-US" altLang="zh-CN" sz="2200" dirty="0"/>
          </a:p>
        </p:txBody>
      </p:sp>
      <p:sp>
        <p:nvSpPr>
          <p:cNvPr id="5" name="QB_6_BD.437_1#fdf112c36?vja=1&amp;pid=d4268144c&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38_1#fdf112c36.blank?vja=1&amp;pid=d4268144c&amp;color=0,0,0&amp;vpa=200&amp;vtp=1"/>
          <p:cNvSpPr/>
          <p:nvPr/>
        </p:nvSpPr>
        <p:spPr>
          <a:xfrm>
            <a:off x="1024001" y="246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439_1#fdf112c36?vja=1&amp;pid=d4268144c&amp;color=0,0,0&amp;vtp=1"/>
          <p:cNvSpPr/>
          <p:nvPr/>
        </p:nvSpPr>
        <p:spPr>
          <a:xfrm>
            <a:off x="722376" y="2928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凯恩介绍了内向的人的特质：具有独立能力，能够利用宝贵的独处时间来集中注意力。G项（这就是为什么强迫内向的孩子做小组项目最终会适得其反）承接上文，呼应上文提到的内向的人喜欢独立，上下文语义一致。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0_1#f7139da57?vja=1&amp;pid=18cc64b3c&amp;color=0,0,0&amp;vtp=1&amp;bt=1"/>
          <p:cNvSpPr/>
          <p:nvPr/>
        </p:nvSpPr>
        <p:spPr>
          <a:xfrm>
            <a:off x="722376" y="896112"/>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[全国二卷2025]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Donohue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grandma.She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disorders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surgery.After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Donohue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weightlifting.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muscles—but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up.Stick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0_1#f7139da57?vja=1&amp;pid=18cc64b3c&amp;color=0,0,0&amp;vtp=1&amp;bt=1"/>
          <p:cNvSpPr/>
          <p:nvPr/>
        </p:nvSpPr>
        <p:spPr>
          <a:xfrm>
            <a:off x="722376" y="900000"/>
            <a:ext cx="10753344" cy="110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Donohue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endParaRPr lang="en-US" altLang="zh-CN" sz="2000" dirty="0"/>
          </a:p>
        </p:txBody>
      </p:sp>
      <p:sp>
        <p:nvSpPr>
          <p:cNvPr id="3" name="QM_5_EX.441_1#f7139da57?vja=1&amp;pid=18cc64b3c&amp;color=0,0,0&amp;vtp=1"/>
          <p:cNvSpPr/>
          <p:nvPr/>
        </p:nvSpPr>
        <p:spPr>
          <a:xfrm>
            <a:off x="722376" y="2052447"/>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本文主要讲述了65岁的奶奶伊夫琳·多诺霍在经历健康问题后开始健身，不仅练出肌肉，还激励了许多社交媒体用户的故事，她用行动证明了年龄不是锻炼的阻碍。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2_1#c4b9cb73f.choices?vja=1&amp;pid=f7139da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B.travel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C.exercise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a:t>
            </a:r>
            <a:endParaRPr lang="en-US" altLang="zh-CN" sz="2000" dirty="0"/>
          </a:p>
        </p:txBody>
      </p:sp>
      <p:sp>
        <p:nvSpPr>
          <p:cNvPr id="3" name="QC_6_AN.443_1#c4b9cb73f.bracket?vja=1&amp;pid=f7139da57&amp;color=0,0,0&amp;vpa=201&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44_1#c4b9cb73f?vja=1&amp;pid=f7139da57&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根据下文中的“Determined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Donohue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out”可知，此处指多诺霍七年前开始锻炼。exercise意为“锻炼”，是work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out的同义替换，符合语境。</a:t>
            </a:r>
            <a:endParaRPr lang="en-US" altLang="zh-CN" sz="2200" dirty="0"/>
          </a:p>
        </p:txBody>
      </p:sp>
      <p:sp>
        <p:nvSpPr>
          <p:cNvPr id="5" name="QC_6_BD.445_1#0015609c2.choices?vja=1&amp;pid=f7139da57&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.goodwill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B.timeout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C.long-distance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.wake-up</a:t>
            </a:r>
            <a:endParaRPr lang="en-US" altLang="zh-CN" sz="2000" dirty="0"/>
          </a:p>
        </p:txBody>
      </p:sp>
      <p:sp>
        <p:nvSpPr>
          <p:cNvPr id="6" name="QC_6_AN.446_1#0015609c2.bracket?vja=1&amp;pid=f7139da57&amp;color=0,0,0&amp;vpa=202&amp;vtp=1"/>
          <p:cNvSpPr/>
          <p:nvPr/>
        </p:nvSpPr>
        <p:spPr>
          <a:xfrm>
            <a:off x="1176401" y="2110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47_1#0015609c2?vja=1&amp;pid=f7139da57&amp;color=0,0,0&amp;vtp=1"/>
          <p:cNvSpPr/>
          <p:nvPr/>
        </p:nvSpPr>
        <p:spPr>
          <a:xfrm>
            <a:off x="722376" y="25350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disorders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surgery.”可知，多诺霍因健康问题做了手术。由此可知，是这一令人警醒的经历让她意识到她应该作出改变。wake-up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call是固定搭配，意为“让人警醒的事”，符合语境。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47_2#0015609c2?vja=1&amp;pid=f7139da57&amp;color=0,0,0&amp;mp=1&amp;vtp=1&amp;bt=1"/>
          <p:cNvSpPr/>
          <p:nvPr/>
        </p:nvSpPr>
        <p:spPr>
          <a:xfrm>
            <a:off x="722376" y="900000"/>
            <a:ext cx="10753344" cy="2633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运用</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“因果逻辑链”</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与固定搭配解题</a:t>
            </a:r>
            <a:endParaRPr lang="en-US" altLang="zh-CN" sz="2000" dirty="0"/>
          </a:p>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链条式推理：</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运用“结果反推原因”的逻辑链，结合固定搭配破解隐喻表达。</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结果：下文提到她因健康问题（eating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disorders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issues）开始改变生活方式。原因：a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call是促使她作出改变的直接原因。逻辑闭环：健康问题作为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wake-up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call，促使她开始锻炼，符合“事件触发——行为改变”的因果逻辑。</a:t>
            </a:r>
            <a:endParaRPr lang="en-US" altLang="zh-CN" sz="2000" dirty="0"/>
          </a:p>
          <a:p>
            <a:pPr algn="just">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固定搭配：</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wake-up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call为常用搭配，意为“让人警醒的事”。如：The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diagnosis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wake-up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lifestyle.诊断结果对他来说是改变生活方式的警醒。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8_1#ace1aae95.choices?vja=1&amp;pid=f7139da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B.ultimately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C.suddenly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.automatically</a:t>
            </a:r>
            <a:endParaRPr lang="en-US" altLang="zh-CN" sz="2000" dirty="0"/>
          </a:p>
        </p:txBody>
      </p:sp>
      <p:sp>
        <p:nvSpPr>
          <p:cNvPr id="3" name="QC_6_AN.449_1#ace1aae95.bracket?vja=1&amp;pid=f7139da57&amp;color=0,0,0&amp;vpa=203&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50_1#ace1aae95?vja=1&amp;pid=f7139da57&amp;color=0,0,0&amp;vtp=1"/>
          <p:cNvSpPr/>
          <p:nvPr/>
        </p:nvSpPr>
        <p:spPr>
          <a:xfrm>
            <a:off x="722376" y="1315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disorders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sues及下文内容可知，多诺霍一直受健康问题的困扰，这最终使得她接受手术，而这一经历也使她改变了生活方式。由此可知，此处表示她的健康问题最终导致她做手术。ultimately意为“最终”，引出事情发展的结果，符合语境。</a:t>
            </a:r>
            <a:endParaRPr lang="en-US" altLang="zh-CN" sz="2200" dirty="0"/>
          </a:p>
        </p:txBody>
      </p:sp>
      <p:sp>
        <p:nvSpPr>
          <p:cNvPr id="5" name="QC_6_BD.451_1#a8f3d29dd.choices?vja=1&amp;pid=f7139da57&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B.fortune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endParaRPr lang="en-US" altLang="zh-CN" sz="2000" dirty="0"/>
          </a:p>
        </p:txBody>
      </p:sp>
      <p:sp>
        <p:nvSpPr>
          <p:cNvPr id="6" name="QC_6_AN.452_1#a8f3d29dd.bracket?vja=1&amp;pid=f7139da57&amp;color=0,0,0&amp;vpa=204&amp;vtp=1"/>
          <p:cNvSpPr/>
          <p:nvPr/>
        </p:nvSpPr>
        <p:spPr>
          <a:xfrm>
            <a:off x="1176401"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53_1#a8f3d29dd?vja=1&amp;pid=f7139da57&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around以及语境可知，多诺霍在这一经历之后开始锻炼身体，此处表示多诺霍经历了手术之后，意识到自己需要作出改变。change意为“改变”，make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change表示“作出改变”，符合语境。</a:t>
            </a:r>
            <a:endParaRPr lang="en-US" altLang="zh-CN" sz="2200" dirty="0"/>
          </a:p>
        </p:txBody>
      </p:sp>
      <p:sp>
        <p:nvSpPr>
          <p:cNvPr id="8" name="QC_6_BD.454_1#1dab385ec.choices?vja=1&amp;pid=f7139da57&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B.traditional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C.comfortable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endParaRPr lang="en-US" altLang="zh-CN" sz="2000" dirty="0"/>
          </a:p>
        </p:txBody>
      </p:sp>
      <p:sp>
        <p:nvSpPr>
          <p:cNvPr id="9" name="QC_6_AN.455_1#1dab385ec.bracket?vja=1&amp;pid=f7139da57&amp;color=0,0,0&amp;vpa=205&amp;vtp=1"/>
          <p:cNvSpPr/>
          <p:nvPr/>
        </p:nvSpPr>
        <p:spPr>
          <a:xfrm>
            <a:off x="1176401" y="449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56_1#1dab385ec?vja=1&amp;pid=f7139da57&amp;color=0,0,0&amp;vtp=1"/>
          <p:cNvSpPr/>
          <p:nvPr/>
        </p:nvSpPr>
        <p:spPr>
          <a:xfrm>
            <a:off x="722376" y="4922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____及turn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around和began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out可知，多诺霍开始健身并遵循健康的生活方式。healthy意为“健康的”，符合语境。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7_1#273e921cd.choices?vja=1&amp;pid=f7139da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B.secret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.cure</a:t>
            </a:r>
            <a:endParaRPr lang="en-US" altLang="zh-CN" sz="2000" dirty="0"/>
          </a:p>
        </p:txBody>
      </p:sp>
      <p:sp>
        <p:nvSpPr>
          <p:cNvPr id="3" name="QC_6_AN.458_1#273e921cd.bracket?vja=1&amp;pid=f7139da57&amp;color=0,0,0&amp;vpa=206&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59_1#273e921cd?vja=1&amp;pid=f7139da57&amp;color=0,0,0&amp;vtp=1"/>
          <p:cNvSpPr/>
          <p:nvPr/>
        </p:nvSpPr>
        <p:spPr>
          <a:xfrm>
            <a:off x="722376" y="13158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根据下文内容可知，多诺霍坚持健身并在社交媒体分享心得，由此可推知，此处表示她对举重这种锻炼方式产生了热爱。passion意为“热爱，激情”，a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for表示“对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的热爱”，符合语境。</a:t>
            </a:r>
            <a:endParaRPr lang="en-US" altLang="zh-CN" sz="2200" dirty="0"/>
          </a:p>
        </p:txBody>
      </p:sp>
      <p:sp>
        <p:nvSpPr>
          <p:cNvPr id="5" name="QC_6_BD.460_1#028490698.choices?vja=1&amp;pid=f7139da57&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B.fitness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C.fun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p:txBody>
      </p:sp>
      <p:sp>
        <p:nvSpPr>
          <p:cNvPr id="6" name="QC_6_AN.461_1#028490698.bracket?vja=1&amp;pid=f7139da57&amp;color=0,0,0&amp;vpa=207&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62_1#028490698?vja=1&amp;pid=f7139da57&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根据上文中的discovering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weightlifting并结合下文内容可知，多诺霍坚持锻炼并爱上举重，因此她是一位健身爱好者。fitness意为“健康”，符合语境。</a:t>
            </a:r>
            <a:endParaRPr lang="en-US" altLang="zh-CN" sz="2200" dirty="0"/>
          </a:p>
        </p:txBody>
      </p:sp>
      <p:sp>
        <p:nvSpPr>
          <p:cNvPr id="8" name="QC_6_BD.463_1#65cf05915.choices?vja=1&amp;pid=f7139da57&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C.activate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endParaRPr lang="en-US" altLang="zh-CN" sz="2000" dirty="0"/>
          </a:p>
        </p:txBody>
      </p:sp>
      <p:sp>
        <p:nvSpPr>
          <p:cNvPr id="9" name="QC_6_AN.464_1#65cf05915.bracket?vja=1&amp;pid=f7139da57&amp;color=0,0,0&amp;vpa=208&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5_1#65cf05915?vja=1&amp;pid=f7139da57&amp;color=0,0,0&amp;vtp=1"/>
          <p:cNvSpPr/>
          <p:nvPr/>
        </p:nvSpPr>
        <p:spPr>
          <a:xfrm>
            <a:off x="722376" y="41606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根据上文内容以及下文中的an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muscles并结合常识可知，多诺霍一直健身并爱上了举重，此处应表示她成功练出了令人惊叹的肌肉。grow意为“使生长，使形成”，符合语境。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6_1#e95cf32b2.choices?vja=1&amp;pid=f7139da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B.choice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3" name="QC_6_AN.467_1#e95cf32b2.bracket?vja=1&amp;pid=f7139da57&amp;color=0,0,0&amp;vpa=20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68_1#e95cf32b2?vja=1&amp;pid=f7139da57&amp;color=0,0,0&amp;vtp=1"/>
          <p:cNvSpPr/>
          <p:nvPr/>
        </p:nvSpPr>
        <p:spPr>
          <a:xfrm>
            <a:off x="722376" y="1315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aspects.”可知，多诺霍认为她的好状态归功于一些关键的方面，此处表示她在发布的健身内容中解释道：从这几个方面努力，其他人没有理由不能拥有这样的好状态。no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表示“没有理由”，此处为双重否定表示肯定，符合语境。</a:t>
            </a:r>
            <a:endParaRPr lang="en-US" altLang="zh-CN" sz="2200" dirty="0"/>
          </a:p>
        </p:txBody>
      </p:sp>
      <p:sp>
        <p:nvSpPr>
          <p:cNvPr id="5" name="QC_6_BD.469_1#f0663819d.choices?vja=1&amp;pid=f7139da57&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endParaRPr lang="en-US" altLang="zh-CN" sz="2000" dirty="0"/>
          </a:p>
        </p:txBody>
      </p:sp>
      <p:sp>
        <p:nvSpPr>
          <p:cNvPr id="6" name="QC_6_AN.470_1#f0663819d.bracket?vja=1&amp;pid=f7139da57&amp;color=0,0,0&amp;vpa=210&amp;vtp=1"/>
          <p:cNvSpPr/>
          <p:nvPr/>
        </p:nvSpPr>
        <p:spPr>
          <a:xfrm>
            <a:off x="1303401"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71_1#f0663819d?vja=1&amp;pid=f7139da57&amp;color=0,0,0&amp;vtp=1"/>
          <p:cNvSpPr/>
          <p:nvPr/>
        </p:nvSpPr>
        <p:spPr>
          <a:xfrm>
            <a:off x="722376" y="3309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根据语境并结合常识可知，此处表示多诺霍建议把失败看作成功的垫脚石。stepping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stone意为“垫脚石”，符合语境。green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light意为“绿灯，许可”；road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block意为“路障，障碍”；passing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mark意为“及格分数”。</a:t>
            </a:r>
            <a:endParaRPr lang="en-US" altLang="zh-CN" sz="2200" dirty="0"/>
          </a:p>
        </p:txBody>
      </p:sp>
      <p:sp>
        <p:nvSpPr>
          <p:cNvPr id="8" name="QC_6_BD.472_1#24d8e6cbe.choices?vja=1&amp;pid=f7139da57&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B.Consult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C.Follow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.Forgive</a:t>
            </a:r>
            <a:endParaRPr lang="en-US" altLang="zh-CN" sz="2000" dirty="0"/>
          </a:p>
        </p:txBody>
      </p:sp>
      <p:sp>
        <p:nvSpPr>
          <p:cNvPr id="9" name="QC_6_AN.473_1#24d8e6cbe.bracket?vja=1&amp;pid=f7139da57&amp;color=0,0,0&amp;vpa=211&amp;vtp=1"/>
          <p:cNvSpPr/>
          <p:nvPr/>
        </p:nvSpPr>
        <p:spPr>
          <a:xfrm>
            <a:off x="1294003" y="449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74_1#24d8e6cbe?vja=1&amp;pid=f7139da57&amp;color=0,0,0&amp;vtp=1"/>
          <p:cNvSpPr/>
          <p:nvPr/>
        </p:nvSpPr>
        <p:spPr>
          <a:xfrm>
            <a:off x="722376" y="4922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根据下文中的Lift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up可知，多诺霍认为扶持、帮助他人是很重要的。help意为“帮助”，与原文中的Lift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up呼应，符合语境。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5_1#74e85af91.choices?vja=1&amp;pid=f7139da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endParaRPr lang="en-US" altLang="zh-CN" sz="2000" dirty="0"/>
          </a:p>
        </p:txBody>
      </p:sp>
      <p:sp>
        <p:nvSpPr>
          <p:cNvPr id="3" name="QC_6_AN.476_1#74e85af91.bracket?vja=1&amp;pid=f7139da57&amp;color=0,0,0&amp;vpa=212&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77_1#74e85af91?vja=1&amp;pid=f7139da5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根据上文内容可知，多诺霍认为要帮助他人，由此可推知，此处表示成功在与他人分享时更甜美。share意为“分享”，符合语境。</a:t>
            </a:r>
            <a:endParaRPr lang="en-US" altLang="zh-CN" sz="2200" dirty="0"/>
          </a:p>
        </p:txBody>
      </p:sp>
      <p:sp>
        <p:nvSpPr>
          <p:cNvPr id="5" name="QC_6_BD.478_1#a529dbe5a.choices?vja=1&amp;pid=f7139da57&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C.duty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endParaRPr lang="en-US" altLang="zh-CN" sz="2000" dirty="0"/>
          </a:p>
        </p:txBody>
      </p:sp>
      <p:sp>
        <p:nvSpPr>
          <p:cNvPr id="6" name="QC_6_AN.479_1#a529dbe5a.bracket?vja=1&amp;pid=f7139da57&amp;color=0,0,0&amp;vpa=213&amp;vtp=1"/>
          <p:cNvSpPr/>
          <p:nvPr/>
        </p:nvSpPr>
        <p:spPr>
          <a:xfrm>
            <a:off x="1303401" y="2123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80_1#a529dbe5a?vja=1&amp;pid=f7139da57&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exercise可知，此处表示多诺霍认为身体的外在条件并不是锻炼的必要条件，锻炼的目标是让自己感觉良好，而非外表好看。goal意为“目标”，符合语境。</a:t>
            </a:r>
            <a:endParaRPr lang="en-US" altLang="zh-CN" sz="2200" dirty="0"/>
          </a:p>
        </p:txBody>
      </p:sp>
      <p:sp>
        <p:nvSpPr>
          <p:cNvPr id="8" name="QC_6_BD.481_1#a90a1072b.choices?vja=1&amp;pid=f7139da57&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B.admirers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C.beginners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.doubters</a:t>
            </a:r>
            <a:endParaRPr lang="en-US" altLang="zh-CN" sz="2000" dirty="0"/>
          </a:p>
        </p:txBody>
      </p:sp>
      <p:sp>
        <p:nvSpPr>
          <p:cNvPr id="9" name="QC_6_AN.482_1#a90a1072b.bracket?vja=1&amp;pid=f7139da57&amp;color=0,0,0&amp;vpa=214&amp;vtp=1"/>
          <p:cNvSpPr/>
          <p:nvPr/>
        </p:nvSpPr>
        <p:spPr>
          <a:xfrm>
            <a:off x="1303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83_1#a90a1072b?vja=1&amp;pid=f7139da57&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Donohue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out可知，过去多诺霍因为年纪大健身常被嘲笑，此处表示她用行动证明这些怀疑她的人错了。doubter意为“怀疑者”，符合语境。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_1#d155a2c7d?vja=1&amp;pid=2aba2beda&amp;color=0,0,0&amp;vtp=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5.他醉心于拉小提琴，没有注意到一个陌生的孩子溜进了房子。（so</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absorbed）</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endParaRPr lang="en-US" altLang="zh-CN" sz="2000" dirty="0"/>
          </a:p>
        </p:txBody>
      </p:sp>
      <p:sp>
        <p:nvSpPr>
          <p:cNvPr id="3" name="QB_6_AN.58_1#d155a2c7d.blank?vja=1&amp;pid=2aba2beda&amp;color=0,0,0&amp;vpa=33&amp;vtp=1"/>
          <p:cNvSpPr/>
          <p:nvPr/>
        </p:nvSpPr>
        <p:spPr>
          <a:xfrm>
            <a:off x="782701" y="1242900"/>
            <a:ext cx="354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4" name="QB_6_AN.59_1#d155a2c7d.blank?vja=1&amp;pid=2aba2beda&amp;color=0,0,0&amp;vpa=34&amp;vtp=1"/>
          <p:cNvSpPr/>
          <p:nvPr/>
        </p:nvSpPr>
        <p:spPr>
          <a:xfrm>
            <a:off x="1431354" y="1242900"/>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5" name="QB_6_AN.60_1#d155a2c7d.blank?vja=1&amp;pid=2aba2beda&amp;color=0,0,0&amp;vpa=35&amp;vtp=1"/>
          <p:cNvSpPr/>
          <p:nvPr/>
        </p:nvSpPr>
        <p:spPr>
          <a:xfrm>
            <a:off x="2143443" y="1242900"/>
            <a:ext cx="282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endParaRPr lang="en-US" altLang="zh-CN" sz="2000" dirty="0"/>
          </a:p>
        </p:txBody>
      </p:sp>
      <p:sp>
        <p:nvSpPr>
          <p:cNvPr id="6" name="QB_6_AN.61_1#d155a2c7d.blank?vja=1&amp;pid=2aba2beda&amp;color=0,0,0&amp;vpa=36&amp;vtp=1"/>
          <p:cNvSpPr/>
          <p:nvPr/>
        </p:nvSpPr>
        <p:spPr>
          <a:xfrm>
            <a:off x="2690432" y="1242900"/>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absorbed</a:t>
            </a:r>
            <a:endParaRPr lang="en-US" altLang="zh-CN" sz="2000" dirty="0"/>
          </a:p>
        </p:txBody>
      </p:sp>
      <p:sp>
        <p:nvSpPr>
          <p:cNvPr id="7" name="QB_6_AN.62_1#d155a2c7d.blank?vja=1&amp;pid=2aba2beda&amp;color=0,0,0&amp;vpa=37&amp;vtp=1"/>
          <p:cNvSpPr/>
          <p:nvPr/>
        </p:nvSpPr>
        <p:spPr>
          <a:xfrm>
            <a:off x="3948621" y="1242900"/>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8" name="QB_6_AN.63_1#d155a2c7d.blank?vja=1&amp;pid=2aba2beda&amp;color=0,0,0&amp;vpa=38&amp;vtp=1"/>
          <p:cNvSpPr/>
          <p:nvPr/>
        </p:nvSpPr>
        <p:spPr>
          <a:xfrm>
            <a:off x="4482910" y="1230200"/>
            <a:ext cx="817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playing</a:t>
            </a:r>
            <a:endParaRPr lang="en-US" altLang="zh-CN" sz="2000" dirty="0"/>
          </a:p>
        </p:txBody>
      </p:sp>
      <p:sp>
        <p:nvSpPr>
          <p:cNvPr id="9" name="QB_6_AN.64_1#d155a2c7d.blank?vja=1&amp;pid=2aba2beda&amp;color=0,0,0&amp;vpa=39&amp;vtp=1"/>
          <p:cNvSpPr/>
          <p:nvPr/>
        </p:nvSpPr>
        <p:spPr>
          <a:xfrm>
            <a:off x="5601399" y="124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B_6_AN.65_1#d155a2c7d.blank?vja=1&amp;pid=2aba2beda&amp;color=0,0,0&amp;vpa=40&amp;vtp=1"/>
          <p:cNvSpPr/>
          <p:nvPr/>
        </p:nvSpPr>
        <p:spPr>
          <a:xfrm>
            <a:off x="6224588" y="1242900"/>
            <a:ext cx="647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violin</a:t>
            </a:r>
            <a:endParaRPr lang="en-US" altLang="zh-CN" sz="2000" dirty="0"/>
          </a:p>
        </p:txBody>
      </p:sp>
      <p:sp>
        <p:nvSpPr>
          <p:cNvPr id="11" name="QB_6_AN.66_1#d155a2c7d.blank?vja=1&amp;pid=2aba2beda&amp;color=0,0,0&amp;vpa=41&amp;vtp=1"/>
          <p:cNvSpPr/>
          <p:nvPr/>
        </p:nvSpPr>
        <p:spPr>
          <a:xfrm>
            <a:off x="7152577" y="1242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4_1#1d10d156f.choices?vja=1&amp;pid=f7139da57&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B.excuse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C.inspiration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t>
            </a:r>
            <a:endParaRPr lang="en-US" altLang="zh-CN" sz="2000" dirty="0"/>
          </a:p>
        </p:txBody>
      </p:sp>
      <p:sp>
        <p:nvSpPr>
          <p:cNvPr id="3" name="QC_6_AN.485_1#1d10d156f.bracket?vja=1&amp;pid=f7139da57&amp;color=0,0,0&amp;vpa=215&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86_1#1d10d156f?vja=1&amp;pid=f7139da57&amp;color=0,0,0&amp;vtp=1"/>
          <p:cNvSpPr/>
          <p:nvPr/>
        </p:nvSpPr>
        <p:spPr>
          <a:xfrm>
            <a:off x="722376" y="1315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muscles—but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media”可知，多诺霍在社交媒体上赢得了很多人的关注，此处表示她激励了许多社交媒体用户。inspiration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意为“鼓舞人心的人（或事物）”，符合语境。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87_1#daabd5cac?vja=1&amp;pid=e0acc4d6d&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[江苏南京六校联合体2025高二期末联考]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Smithsonian’s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（帛书）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Zidanku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robbers.It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（illegal）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1946.</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Ambassador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numerology.He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people-to-people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3" name="QM_5_AN.488_1#daabd5cac.blank?vja=1&amp;pid=e0acc4d6d&amp;color=0,0,0&amp;vpa=216&amp;vtp=1"/>
          <p:cNvSpPr/>
          <p:nvPr/>
        </p:nvSpPr>
        <p:spPr>
          <a:xfrm>
            <a:off x="2627186" y="1623900"/>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arrived</a:t>
            </a:r>
            <a:endParaRPr lang="en-US" altLang="zh-CN" sz="2000" dirty="0"/>
          </a:p>
        </p:txBody>
      </p:sp>
      <p:sp>
        <p:nvSpPr>
          <p:cNvPr id="4" name="QM_5_AN.489_1#daabd5cac.blank?vja=1&amp;pid=e0acc4d6d&amp;color=0,0,0&amp;vpa=217&amp;vtp=1"/>
          <p:cNvSpPr/>
          <p:nvPr/>
        </p:nvSpPr>
        <p:spPr>
          <a:xfrm>
            <a:off x="6784086" y="2373200"/>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comparable</a:t>
            </a:r>
            <a:endParaRPr lang="en-US" altLang="zh-CN" sz="2000" dirty="0"/>
          </a:p>
        </p:txBody>
      </p:sp>
      <p:sp>
        <p:nvSpPr>
          <p:cNvPr id="5" name="QM_5_AN.490_1#daabd5cac.blank?vja=1&amp;pid=e0acc4d6d&amp;color=0,0,0&amp;vpa=218&amp;vtp=1"/>
          <p:cNvSpPr/>
          <p:nvPr/>
        </p:nvSpPr>
        <p:spPr>
          <a:xfrm>
            <a:off x="7414959" y="2754200"/>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p:txBody>
      </p:sp>
      <p:sp>
        <p:nvSpPr>
          <p:cNvPr id="6" name="QM_5_AN.491_1#daabd5cac.blank?vja=1&amp;pid=e0acc4d6d&amp;color=0,0,0&amp;vpa=219&amp;vtp=1"/>
          <p:cNvSpPr/>
          <p:nvPr/>
        </p:nvSpPr>
        <p:spPr>
          <a:xfrm>
            <a:off x="4761611" y="3528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M_5_AN.492_1#daabd5cac.blank?vja=1&amp;pid=e0acc4d6d&amp;color=0,0,0&amp;vpa=220&amp;vtp=1"/>
          <p:cNvSpPr/>
          <p:nvPr/>
        </p:nvSpPr>
        <p:spPr>
          <a:xfrm>
            <a:off x="10506139" y="3516200"/>
            <a:ext cx="885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illegally</a:t>
            </a:r>
            <a:endParaRPr lang="en-US" altLang="zh-CN" sz="2000" dirty="0"/>
          </a:p>
        </p:txBody>
      </p:sp>
      <p:sp>
        <p:nvSpPr>
          <p:cNvPr id="8" name="QM_5_AN.493_1#daabd5cac.blank?vja=1&amp;pid=e0acc4d6d&amp;color=0,0,0&amp;vpa=221&amp;vtp=1"/>
          <p:cNvSpPr/>
          <p:nvPr/>
        </p:nvSpPr>
        <p:spPr>
          <a:xfrm>
            <a:off x="985901" y="46719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
        <p:nvSpPr>
          <p:cNvPr id="9" name="QM_5_AN.494_1#daabd5cac.blank?vja=1&amp;pid=e0acc4d6d&amp;color=0,0,0&amp;vpa=222&amp;vtp=1"/>
          <p:cNvSpPr/>
          <p:nvPr/>
        </p:nvSpPr>
        <p:spPr>
          <a:xfrm>
            <a:off x="9440545" y="4671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M_5_AN.495_1#daabd5cac.blank?vja=1&amp;pid=e0acc4d6d&amp;color=0,0,0&amp;vpa=223&amp;vtp=1"/>
          <p:cNvSpPr/>
          <p:nvPr/>
        </p:nvSpPr>
        <p:spPr>
          <a:xfrm>
            <a:off x="3576701" y="5433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87_1#daabd5cac?vja=1&amp;pid=e0acc4d6d&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AN.496_1#daabd5cac.blank?vja=1&amp;pid=e0acc4d6d&amp;color=0,0,0&amp;vpa=224&amp;vtp=1"/>
          <p:cNvSpPr/>
          <p:nvPr/>
        </p:nvSpPr>
        <p:spPr>
          <a:xfrm>
            <a:off x="9166924" y="86190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4" name="QM_5_AN.497_1#daabd5cac.blank?vja=1&amp;pid=e0acc4d6d&amp;color=0,0,0&amp;vpa=225&amp;vtp=1"/>
          <p:cNvSpPr/>
          <p:nvPr/>
        </p:nvSpPr>
        <p:spPr>
          <a:xfrm>
            <a:off x="9056180" y="2385900"/>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5" name="QM_5_EX.498_1#daabd5cac?vja=1&amp;pid=e0acc4d6d&amp;color=0,0,0&amp;vtp=1&amp;bt=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本文是一篇新闻报道，主要报道了美国史密森尼学会国立亚洲艺术博物馆向中国返还战国时期的两卷帛书。这两卷帛书的回归不仅具有重大文化意义，也为两国人文交流注入新活力。</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9_1#398b0fe6a?vja=1&amp;pid=daabd5ca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00_1#398b0fe6a.blank?vja=1&amp;pid=daabd5cac&amp;color=0,0,0&amp;vpa=226&amp;vtp=1"/>
          <p:cNvSpPr/>
          <p:nvPr/>
        </p:nvSpPr>
        <p:spPr>
          <a:xfrm>
            <a:off x="1011301" y="858013"/>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arrived</a:t>
            </a:r>
            <a:endParaRPr lang="en-US" altLang="zh-CN" sz="2000" dirty="0"/>
          </a:p>
        </p:txBody>
      </p:sp>
      <p:sp>
        <p:nvSpPr>
          <p:cNvPr id="4" name="QB_6_AS.501_1#398b0fe6a?vja=1&amp;pid=daabd5cac&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美国史密森尼学会国立亚洲艺术博物馆已向中国返还中国古代一件帛书的剩余两卷，这两卷帛书于5月18日抵达北京，结束了近80年的海外流失历程。设空处在which引导的定语从句中作谓语，根据语境和时间状语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18可知，动作已经结束，应用一般过去时。故填arrived。</a:t>
            </a:r>
            <a:endParaRPr lang="en-US" altLang="zh-CN" sz="2200" dirty="0"/>
          </a:p>
        </p:txBody>
      </p:sp>
      <p:sp>
        <p:nvSpPr>
          <p:cNvPr id="5" name="QB_6_BD.502_1#bf109e0d4?vja=1&amp;pid=daabd5cac&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6_AN.503_1#bf109e0d4.blank?vja=1&amp;pid=daabd5cac&amp;color=0,0,0&amp;vpa=227&amp;vtp=1"/>
          <p:cNvSpPr/>
          <p:nvPr/>
        </p:nvSpPr>
        <p:spPr>
          <a:xfrm>
            <a:off x="1036701" y="2834259"/>
            <a:ext cx="1239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comparable</a:t>
            </a:r>
            <a:endParaRPr lang="en-US" altLang="zh-CN" sz="2000" dirty="0"/>
          </a:p>
        </p:txBody>
      </p:sp>
      <p:sp>
        <p:nvSpPr>
          <p:cNvPr id="7" name="QB_6_AS.504_1#bf109e0d4?vja=1&amp;pid=daabd5cac&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句意为：专家称，该帛书的价值堪比西方的“死海古卷”，是迄今为止发现的中国最古老的帛书作品，也是中国出土的唯一战国时期帛书。设空处在句中作表语，此处表示“（重要性）可相提并论的”，be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comparable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为固定搭配，意为“可与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相提并论；比得上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”，因此该空应填形容词comparable。</a:t>
            </a:r>
            <a:endParaRPr lang="en-US" altLang="zh-CN" sz="2200" dirty="0"/>
          </a:p>
        </p:txBody>
      </p:sp>
      <p:sp>
        <p:nvSpPr>
          <p:cNvPr id="8" name="QB_6_BD.505_1#110b26075?vja=1&amp;pid=daabd5cac&amp;color=0,0,0&amp;vtp=1"/>
          <p:cNvSpPr/>
          <p:nvPr/>
        </p:nvSpPr>
        <p:spPr>
          <a:xfrm>
            <a:off x="722376" y="4878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06_1#110b26075.blank?vja=1&amp;pid=daabd5cac&amp;color=0,0,0&amp;vpa=228&amp;vtp=1"/>
          <p:cNvSpPr/>
          <p:nvPr/>
        </p:nvSpPr>
        <p:spPr>
          <a:xfrm>
            <a:off x="998601" y="4828159"/>
            <a:ext cx="788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p:txBody>
      </p:sp>
      <p:sp>
        <p:nvSpPr>
          <p:cNvPr id="10" name="QB_6_AS.507_1#110b26075?vja=1&amp;pid=daabd5cac&amp;color=0,0,0&amp;vtp=1"/>
          <p:cNvSpPr/>
          <p:nvPr/>
        </p:nvSpPr>
        <p:spPr>
          <a:xfrm>
            <a:off x="722376" y="5303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____在句中作表语，表示“中国最古老的帛书作品”，名词writing意为“著作；作品”，为不可数名词。故填writing。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8_1#e926a54a9?vja=1&amp;pid=daabd5ca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09_1#e926a54a9.blank?vja=1&amp;pid=daabd5cac&amp;color=0,0,0&amp;vpa=229&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510_1#e926a54a9?vja=1&amp;pid=daabd5cac&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句意为：“子弹库帛书”这个名称源于它被盗墓者盗掘的地点。设空处引导定语从句，修饰表示地点的先行词the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site，关系词在从句中作地点状语，故用关系副词where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引导该从句。</a:t>
            </a:r>
            <a:endParaRPr lang="en-US" altLang="zh-CN" sz="2200" dirty="0"/>
          </a:p>
        </p:txBody>
      </p:sp>
      <p:sp>
        <p:nvSpPr>
          <p:cNvPr id="5" name="QB_6_BD.511_1#6bbe28ef0?vja=1&amp;pid=daabd5cac&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6_AN.512_1#6bbe28ef0.blank?vja=1&amp;pid=daabd5cac&amp;color=0,0,0&amp;vpa=230&amp;vtp=1"/>
          <p:cNvSpPr/>
          <p:nvPr/>
        </p:nvSpPr>
        <p:spPr>
          <a:xfrm>
            <a:off x="1024001" y="2059559"/>
            <a:ext cx="8858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illegally</a:t>
            </a:r>
            <a:endParaRPr lang="en-US" altLang="zh-CN" sz="2000" dirty="0"/>
          </a:p>
        </p:txBody>
      </p:sp>
      <p:sp>
        <p:nvSpPr>
          <p:cNvPr id="7" name="QB_6_AS.513_1#6bbe28ef0?vja=1&amp;pid=daabd5cac&amp;color=0,0,0&amp;vtp=1"/>
          <p:cNvSpPr/>
          <p:nvPr/>
        </p:nvSpPr>
        <p:spPr>
          <a:xfrm>
            <a:off x="722376" y="2493582"/>
            <a:ext cx="11095038"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句意为：它于1946年被非法带到美国。设空处修饰动词taken，应用副词形式。故填illegally。</a:t>
            </a:r>
            <a:endParaRPr lang="en-US" altLang="zh-CN" sz="2200" dirty="0"/>
          </a:p>
        </p:txBody>
      </p:sp>
      <p:sp>
        <p:nvSpPr>
          <p:cNvPr id="8" name="QB_6_BD.514_1#0ada05704?vja=1&amp;pid=daabd5cac&amp;color=0,0,0&amp;vtp=1"/>
          <p:cNvSpPr/>
          <p:nvPr/>
        </p:nvSpPr>
        <p:spPr>
          <a:xfrm>
            <a:off x="722376" y="2882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515_1#0ada05704.blank?vja=1&amp;pid=daabd5cac&amp;color=0,0,0&amp;vpa=231&amp;vtp=1"/>
          <p:cNvSpPr/>
          <p:nvPr/>
        </p:nvSpPr>
        <p:spPr>
          <a:xfrm>
            <a:off x="1049401" y="2844800"/>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
        <p:nvSpPr>
          <p:cNvPr id="10" name="QB_6_AS.516_1#0ada05704?vja=1&amp;pid=daabd5cac&amp;color=0,0,0&amp;vtp=1"/>
          <p:cNvSpPr/>
          <p:nvPr/>
        </p:nvSpPr>
        <p:spPr>
          <a:xfrm>
            <a:off x="722376" y="3309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句意为：中国驻美国大使谢锋表示，该帛书全篇九百多字，充满了神话与数术。设空处作动词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的宾语。character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在此处意为“文字；符号”，是可数名词；其前有over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修饰，故应用复数形式</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7_1#8b9226364?vja=1&amp;pid=daabd5cac&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518_1#8b9226364.blank?vja=1&amp;pid=daabd5cac&amp;color=0,0,0&amp;vpa=232&amp;vtp=1"/>
          <p:cNvSpPr/>
          <p:nvPr/>
        </p:nvSpPr>
        <p:spPr>
          <a:xfrm>
            <a:off x="1024001" y="858013"/>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6_AS.519_1#8b9226364?vja=1&amp;pid=daabd5cac&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句意为：他表示，这两卷帛书的回归是一座文化里程碑，是中美在遗产保护领域开展的合作的证明，这一举措也为两国人民的交流与友谊注入了新的活力。分析句子结构可知，said后为两个并列的宾语从句，____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volumes在第一个从句中作主语，此处特指“这两卷帛书的回归”，故用定冠词the修饰。</a:t>
            </a:r>
            <a:endParaRPr lang="en-US" altLang="zh-CN" sz="2200" dirty="0"/>
          </a:p>
        </p:txBody>
      </p:sp>
      <p:sp>
        <p:nvSpPr>
          <p:cNvPr id="5" name="QB_6_BD.520_1#d4d2e0007?vja=1&amp;pid=daabd5cac&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521_1#d4d2e0007.blank?vja=1&amp;pid=daabd5cac&amp;color=0,0,0&amp;vpa=233&amp;vtp=1"/>
          <p:cNvSpPr/>
          <p:nvPr/>
        </p:nvSpPr>
        <p:spPr>
          <a:xfrm>
            <a:off x="1049401" y="2846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522_1#d4d2e0007?vja=1&amp;pid=daabd5cac&amp;color=0,0,0&amp;vtp=1"/>
          <p:cNvSpPr/>
          <p:nvPr/>
        </p:nvSpPr>
        <p:spPr>
          <a:xfrm>
            <a:off x="722376" y="3309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句意见上一题解析。分析句子结构可知，动词said后为由and连接的两个并列的宾语从句。为使句子结构清晰，避免歧义，第二个宾语从句的引导词that通常不省略。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3_1#faa4a8459?vja=1&amp;pid=daabd5cac&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524_1#faa4a8459.blank?vja=1&amp;pid=daabd5cac&amp;color=0,0,0&amp;mp=1&amp;vpa=234&amp;vtp=1"/>
          <p:cNvSpPr/>
          <p:nvPr/>
        </p:nvSpPr>
        <p:spPr>
          <a:xfrm>
            <a:off x="1024001" y="858013"/>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4" name="QB_6_AS.525_1#faa4a8459?vja=1&amp;pid=daabd5cac&amp;color=0,0,0&amp;vtp=1"/>
          <p:cNvSpPr/>
          <p:nvPr/>
        </p:nvSpPr>
        <p:spPr>
          <a:xfrm>
            <a:off x="722376" y="1315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句意为：他还补充说，当两国在平等、尊重和互惠的基础上开展合作时，它们可以取得有利于双方和世界的重要成果。设空处为非谓语动词作状语。be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on为固定短语，意为“以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为基础”，故填based。</a:t>
            </a:r>
            <a:endParaRPr lang="en-US" altLang="zh-CN" sz="2200" dirty="0"/>
          </a:p>
        </p:txBody>
      </p:sp>
      <p:sp>
        <p:nvSpPr>
          <p:cNvPr id="5" name="QB_6_BD.526_1#7700132b0?vja=1&amp;pid=daabd5cac&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6_AN.527_1#7700132b0.blank?vja=1&amp;pid=daabd5cac&amp;color=0,0,0&amp;vpa=235&amp;vtp=1"/>
          <p:cNvSpPr/>
          <p:nvPr/>
        </p:nvSpPr>
        <p:spPr>
          <a:xfrm>
            <a:off x="1163701" y="2453259"/>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AS.528_1#7700132b0?vja=1&amp;pid=daabd5cac&amp;color=0,0,0&amp;vtp=1"/>
          <p:cNvSpPr/>
          <p:nvPr/>
        </p:nvSpPr>
        <p:spPr>
          <a:xfrm>
            <a:off x="722376" y="29160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句意为：一位国际法专家提到，寻回中国流失海外的文物并非易事，因为它们中的许多出于各种各样的原因流失时间久远，且分散分布。此处表示“出于各种各样的原因”，for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reasons为固定搭配，表示“出于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原因”。故填for。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29_1#2e987641a?vja=1&amp;pid=84de1fbf5&amp;color=0,0,0&amp;vtp=1&amp;bt=1"/>
          <p:cNvSpPr/>
          <p:nvPr/>
        </p:nvSpPr>
        <p:spPr>
          <a:xfrm>
            <a:off x="722376" y="900000"/>
            <a:ext cx="10753344" cy="5248656"/>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Brazil,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silversmith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（银匠）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1775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Lexington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29_1#2e987641a?vja=1&amp;pid=84de1fbf5&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doubts?Did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sympathized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spelling.I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half-dozen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a:t>
            </a:r>
            <a:endPar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ct val="125000"/>
              </a:lnSpc>
            </a:pP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2000" b="0" i="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a:t>
            </a:r>
            <a:endPar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ct val="125000"/>
              </a:lnSpc>
            </a:pPr>
            <a:r>
              <a:rPr lang="en-US" altLang="zh-CN" sz="200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a:t>
            </a:r>
            <a:r>
              <a:rPr lang="en-US" altLang="zh-CN" sz="2000" b="0" i="0" dirty="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a:t>
            </a:r>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1_1#2e987641a?vja=1&amp;pid=84de1fbf5&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05" name="QO_5_AS.531_2#2e987641a?colgroup=4,36&amp;vja=1&amp;pid=84de1fbf5&amp;color=0,0,0&amp;vtp=1"/>
          <p:cNvGraphicFramePr>
            <a:graphicFrameLocks noGrp="1"/>
          </p:cNvGraphicFramePr>
          <p:nvPr/>
        </p:nvGraphicFramePr>
        <p:xfrm>
          <a:off x="722376" y="1765124"/>
          <a:ext cx="10725912" cy="2467737"/>
        </p:xfrm>
        <a:graphic>
          <a:graphicData uri="http://schemas.openxmlformats.org/drawingml/2006/table">
            <a:tbl>
              <a:tblPr/>
              <a:tblGrid>
                <a:gridCol w="1271016"/>
                <a:gridCol w="9454896"/>
              </a:tblGrid>
              <a:tr h="121881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作为一名英语为第二语言的中学生，由于不喜欢写作，所以对社会科学课老师的提议充满了怀疑，但仍在老师的鼓励下决定参加英语写作竞赛。作者以保罗·里维尔的马为主题，反复修改文章并最终完成了自己的作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作者、社会科学课老师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写作对作者来说充满挑战，且英语是第二语言，但老师鼓励作者参加英语写作比赛。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5"/>
                                        </p:tgtEl>
                                        <p:attrNameLst>
                                          <p:attrName>style.visibility</p:attrName>
                                        </p:attrNameLst>
                                      </p:cBhvr>
                                      <p:to>
                                        <p:strVal val="visible"/>
                                      </p:to>
                                    </p:set>
                                    <p:animEffect transition="in" filter="fade">
                                      <p:cBhvr>
                                        <p:cTn id="16"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52939</Words>
  <Application>WPS 演示</Application>
  <PresentationFormat>宽屏</PresentationFormat>
  <Paragraphs>1339</Paragraphs>
  <Slides>103</Slides>
  <Notes>89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103</vt:i4>
      </vt:variant>
    </vt:vector>
  </HeadingPairs>
  <TitlesOfParts>
    <vt:vector size="125"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Rainnie</cp:lastModifiedBy>
  <cp:revision>5</cp:revision>
  <dcterms:created xsi:type="dcterms:W3CDTF">2025-10-23T00:42:00Z</dcterms:created>
  <dcterms:modified xsi:type="dcterms:W3CDTF">2025-10-24T08:37:16Z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CCFCCEA3C27A48CFA90247C6EC9C12E9_12</vt:lpwstr>
  </property>
  <property fmtid="{D5CDD505-2E9C-101B-9397-08002B2CF9AE}" pid="3" name="KSOProductBuildVer">
    <vt:lpwstr>2052-12.1.0.23125</vt:lpwstr>
  </property>
</Properties>
</file>